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7.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Ex1.xml" ContentType="application/vnd.ms-office.chartex+xml"/>
  <Override PartName="/ppt/charts/style4.xml" ContentType="application/vnd.ms-office.chartstyle+xml"/>
  <Override PartName="/ppt/charts/colors4.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4"/>
  </p:notesMasterIdLst>
  <p:handoutMasterIdLst>
    <p:handoutMasterId r:id="rId15"/>
  </p:handoutMasterIdLst>
  <p:sldIdLst>
    <p:sldId id="256" r:id="rId5"/>
    <p:sldId id="276" r:id="rId6"/>
    <p:sldId id="277" r:id="rId7"/>
    <p:sldId id="278" r:id="rId8"/>
    <p:sldId id="279" r:id="rId9"/>
    <p:sldId id="282" r:id="rId10"/>
    <p:sldId id="280" r:id="rId11"/>
    <p:sldId id="283" r:id="rId12"/>
    <p:sldId id="28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28" userDrawn="1">
          <p15:clr>
            <a:srgbClr val="A4A3A4"/>
          </p15:clr>
        </p15:guide>
        <p15:guide id="2" pos="3864" userDrawn="1">
          <p15:clr>
            <a:srgbClr val="A4A3A4"/>
          </p15:clr>
        </p15:guide>
        <p15:guide id="3" pos="7512" userDrawn="1">
          <p15:clr>
            <a:srgbClr val="A4A3A4"/>
          </p15:clr>
        </p15:guide>
        <p15:guide id="4" pos="144" userDrawn="1">
          <p15:clr>
            <a:srgbClr val="A4A3A4"/>
          </p15:clr>
        </p15:guide>
        <p15:guide id="5" orient="horz" pos="624" userDrawn="1">
          <p15:clr>
            <a:srgbClr val="A4A3A4"/>
          </p15:clr>
        </p15:guide>
        <p15:guide id="6" orient="horz" pos="4056"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ony Incog" initials="AI" lastIdx="1" clrIdx="0">
    <p:extLst>
      <p:ext uri="{19B8F6BF-5375-455C-9EA6-DF929625EA0E}">
        <p15:presenceInfo xmlns:p15="http://schemas.microsoft.com/office/powerpoint/2012/main" userId="cab8a705ac7596d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8295"/>
    <a:srgbClr val="F59F26"/>
    <a:srgbClr val="11AEC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437" autoAdjust="0"/>
  </p:normalViewPr>
  <p:slideViewPr>
    <p:cSldViewPr snapToGrid="0" showGuides="1">
      <p:cViewPr varScale="1">
        <p:scale>
          <a:sx n="80" d="100"/>
          <a:sy n="80" d="100"/>
        </p:scale>
        <p:origin x="782" y="67"/>
      </p:cViewPr>
      <p:guideLst>
        <p:guide orient="horz" pos="2328"/>
        <p:guide pos="3864"/>
        <p:guide pos="7512"/>
        <p:guide pos="144"/>
        <p:guide orient="horz" pos="624"/>
        <p:guide orient="horz" pos="4056"/>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https://d.docs.live.net/cab8a705ac7596d0/Desktop/business_analysi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d.docs.live.net/cab8a705ac7596d0/Desktop/business_analysi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https://d.docs.live.net/cab8a705ac7596d0/Desktop/business_analysis.xlsx" TargetMode="External"/><Relationship Id="rId2" Type="http://schemas.microsoft.com/office/2011/relationships/chartColorStyle" Target="colors3.xml"/><Relationship Id="rId1" Type="http://schemas.microsoft.com/office/2011/relationships/chartStyle" Target="style3.xml"/></Relationships>
</file>

<file path=ppt/charts/_rels/chartEx1.xml.rels><?xml version="1.0" encoding="UTF-8" standalone="yes"?>
<Relationships xmlns="http://schemas.openxmlformats.org/package/2006/relationships"><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baseline="0" dirty="0"/>
              <a:t>Total Trip Count Breakdown for Different Places </a:t>
            </a:r>
            <a:endParaRPr lang="en-IN"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percentStacked"/>
        <c:varyColors val="0"/>
        <c:ser>
          <c:idx val="1"/>
          <c:order val="1"/>
          <c:tx>
            <c:v>Roundhaul trip</c:v>
          </c:tx>
          <c:spPr>
            <a:solidFill>
              <a:schemeClr val="accent2"/>
            </a:solidFill>
            <a:ln>
              <a:noFill/>
            </a:ln>
            <a:effectLst/>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place!$I$51:$M$51</c:f>
              <c:strCache>
                <c:ptCount val="5"/>
                <c:pt idx="0">
                  <c:v>ASANSOL</c:v>
                </c:pt>
                <c:pt idx="1">
                  <c:v>BANKURA</c:v>
                </c:pt>
                <c:pt idx="2">
                  <c:v>BISHNUPUR</c:v>
                </c:pt>
                <c:pt idx="3">
                  <c:v>DURGAPUR</c:v>
                </c:pt>
                <c:pt idx="4">
                  <c:v>Others</c:v>
                </c:pt>
              </c:strCache>
            </c:strRef>
          </c:cat>
          <c:val>
            <c:numRef>
              <c:f>place!$B$80:$E$80</c:f>
              <c:numCache>
                <c:formatCode>#,##0.00</c:formatCode>
                <c:ptCount val="4"/>
                <c:pt idx="0">
                  <c:v>342</c:v>
                </c:pt>
                <c:pt idx="1">
                  <c:v>145</c:v>
                </c:pt>
                <c:pt idx="2">
                  <c:v>32</c:v>
                </c:pt>
                <c:pt idx="3">
                  <c:v>85</c:v>
                </c:pt>
              </c:numCache>
            </c:numRef>
          </c:val>
          <c:extLst>
            <c:ext xmlns:c16="http://schemas.microsoft.com/office/drawing/2014/chart" uri="{C3380CC4-5D6E-409C-BE32-E72D297353CC}">
              <c16:uniqueId val="{00000000-1F5C-4E77-99C2-24BDDC9F4404}"/>
            </c:ext>
          </c:extLst>
        </c:ser>
        <c:ser>
          <c:idx val="2"/>
          <c:order val="2"/>
          <c:tx>
            <c:v>Headhaul trip only</c:v>
          </c:tx>
          <c:spPr>
            <a:solidFill>
              <a:schemeClr val="accent3"/>
            </a:solidFill>
            <a:ln>
              <a:noFill/>
            </a:ln>
            <a:effectLst/>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place!$I$51:$M$51</c:f>
              <c:strCache>
                <c:ptCount val="5"/>
                <c:pt idx="0">
                  <c:v>ASANSOL</c:v>
                </c:pt>
                <c:pt idx="1">
                  <c:v>BANKURA</c:v>
                </c:pt>
                <c:pt idx="2">
                  <c:v>BISHNUPUR</c:v>
                </c:pt>
                <c:pt idx="3">
                  <c:v>DURGAPUR</c:v>
                </c:pt>
                <c:pt idx="4">
                  <c:v>Others</c:v>
                </c:pt>
              </c:strCache>
            </c:strRef>
          </c:cat>
          <c:val>
            <c:numRef>
              <c:f>place!$I$63:$L$63</c:f>
              <c:numCache>
                <c:formatCode>#,##0.00</c:formatCode>
                <c:ptCount val="4"/>
                <c:pt idx="0">
                  <c:v>38</c:v>
                </c:pt>
                <c:pt idx="1">
                  <c:v>150</c:v>
                </c:pt>
                <c:pt idx="2">
                  <c:v>63</c:v>
                </c:pt>
                <c:pt idx="3">
                  <c:v>22</c:v>
                </c:pt>
              </c:numCache>
            </c:numRef>
          </c:val>
          <c:extLst>
            <c:ext xmlns:c16="http://schemas.microsoft.com/office/drawing/2014/chart" uri="{C3380CC4-5D6E-409C-BE32-E72D297353CC}">
              <c16:uniqueId val="{00000001-1F5C-4E77-99C2-24BDDC9F4404}"/>
            </c:ext>
          </c:extLst>
        </c:ser>
        <c:dLbls>
          <c:showLegendKey val="0"/>
          <c:showVal val="0"/>
          <c:showCatName val="0"/>
          <c:showSerName val="0"/>
          <c:showPercent val="0"/>
          <c:showBubbleSize val="0"/>
        </c:dLbls>
        <c:gapWidth val="325"/>
        <c:overlap val="100"/>
        <c:axId val="319128640"/>
        <c:axId val="319153120"/>
        <c:extLst>
          <c:ext xmlns:c15="http://schemas.microsoft.com/office/drawing/2012/chart" uri="{02D57815-91ED-43cb-92C2-25804820EDAC}">
            <c15:filteredBarSeries>
              <c15:ser>
                <c:idx val="0"/>
                <c:order val="0"/>
                <c:tx>
                  <c:v>Total trip</c:v>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uri="{02D57815-91ED-43cb-92C2-25804820EDAC}">
                        <c15:formulaRef>
                          <c15:sqref>place!$I$51:$M$51</c15:sqref>
                        </c15:formulaRef>
                      </c:ext>
                    </c:extLst>
                    <c:strCache>
                      <c:ptCount val="5"/>
                      <c:pt idx="0">
                        <c:v>ASANSOL</c:v>
                      </c:pt>
                      <c:pt idx="1">
                        <c:v>BANKURA</c:v>
                      </c:pt>
                      <c:pt idx="2">
                        <c:v>BISHNUPUR</c:v>
                      </c:pt>
                      <c:pt idx="3">
                        <c:v>DURGAPUR</c:v>
                      </c:pt>
                      <c:pt idx="4">
                        <c:v>Others</c:v>
                      </c:pt>
                    </c:strCache>
                  </c:strRef>
                </c:cat>
                <c:val>
                  <c:numRef>
                    <c:extLst>
                      <c:ext uri="{02D57815-91ED-43cb-92C2-25804820EDAC}">
                        <c15:formulaRef>
                          <c15:sqref>place!$B$45:$F$45</c15:sqref>
                        </c15:formulaRef>
                      </c:ext>
                    </c:extLst>
                    <c:numCache>
                      <c:formatCode>#,##0.00</c:formatCode>
                      <c:ptCount val="5"/>
                      <c:pt idx="0">
                        <c:v>380</c:v>
                      </c:pt>
                      <c:pt idx="1">
                        <c:v>295</c:v>
                      </c:pt>
                      <c:pt idx="2">
                        <c:v>95</c:v>
                      </c:pt>
                      <c:pt idx="3">
                        <c:v>107</c:v>
                      </c:pt>
                      <c:pt idx="4">
                        <c:v>97</c:v>
                      </c:pt>
                    </c:numCache>
                  </c:numRef>
                </c:val>
                <c:extLst>
                  <c:ext xmlns:c16="http://schemas.microsoft.com/office/drawing/2014/chart" uri="{C3380CC4-5D6E-409C-BE32-E72D297353CC}">
                    <c16:uniqueId val="{00000002-1F5C-4E77-99C2-24BDDC9F4404}"/>
                  </c:ext>
                </c:extLst>
              </c15:ser>
            </c15:filteredBarSeries>
          </c:ext>
        </c:extLst>
      </c:barChart>
      <c:catAx>
        <c:axId val="3191286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19153120"/>
        <c:crosses val="autoZero"/>
        <c:auto val="0"/>
        <c:lblAlgn val="ctr"/>
        <c:lblOffset val="100"/>
        <c:noMultiLvlLbl val="0"/>
      </c:catAx>
      <c:valAx>
        <c:axId val="31915312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baseline="0" dirty="0"/>
                  <a:t>Percentage of trips</a:t>
                </a:r>
                <a:endParaRPr lang="en-IN"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0" spcFirstLastPara="1" vertOverflow="ellipsis"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1912864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tx1"/>
      </a:solid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baseline="0" dirty="0"/>
              <a:t>Average Revenue Breakdown for Different Places </a:t>
            </a:r>
            <a:endParaRPr lang="en-IN"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stacked"/>
        <c:varyColors val="0"/>
        <c:ser>
          <c:idx val="0"/>
          <c:order val="0"/>
          <c:tx>
            <c:strRef>
              <c:f>place!$D$94</c:f>
              <c:strCache>
                <c:ptCount val="1"/>
                <c:pt idx="0">
                  <c:v>Average Profit Per Ton (in rs)</c:v>
                </c:pt>
              </c:strCache>
            </c:strRef>
          </c:tx>
          <c:spPr>
            <a:solidFill>
              <a:schemeClr val="accent4"/>
            </a:solidFill>
            <a:ln>
              <a:noFill/>
            </a:ln>
            <a:effectLst/>
          </c:spPr>
          <c:invertIfNegative val="0"/>
          <c:dLbls>
            <c:dLbl>
              <c:idx val="0"/>
              <c:tx>
                <c:rich>
                  <a:bodyPr/>
                  <a:lstStyle/>
                  <a:p>
                    <a:fld id="{505A6F1D-372D-482D-9119-824620912324}" type="CELLRANGE">
                      <a:rPr lang="en-US"/>
                      <a:pPr/>
                      <a:t>[CELLRANGE]</a:t>
                    </a:fld>
                    <a:endParaRPr lang="en-IN"/>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3523-430A-90FF-5447A9ADCB9D}"/>
                </c:ext>
              </c:extLst>
            </c:dLbl>
            <c:dLbl>
              <c:idx val="1"/>
              <c:tx>
                <c:rich>
                  <a:bodyPr/>
                  <a:lstStyle/>
                  <a:p>
                    <a:fld id="{E6D3DCF2-66D0-48A6-9C4F-AF34FB4215D2}" type="CELLRANGE">
                      <a:rPr lang="en-IN"/>
                      <a:pPr/>
                      <a:t>[CELLRANGE]</a:t>
                    </a:fld>
                    <a:endParaRPr lang="en-IN"/>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3523-430A-90FF-5447A9ADCB9D}"/>
                </c:ext>
              </c:extLst>
            </c:dLbl>
            <c:dLbl>
              <c:idx val="2"/>
              <c:tx>
                <c:rich>
                  <a:bodyPr/>
                  <a:lstStyle/>
                  <a:p>
                    <a:fld id="{9DA07B2C-7ACD-406F-9AED-8E4AAF8DC32C}" type="CELLRANGE">
                      <a:rPr lang="en-IN"/>
                      <a:pPr/>
                      <a:t>[CELLRANGE]</a:t>
                    </a:fld>
                    <a:endParaRPr lang="en-IN"/>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3523-430A-90FF-5447A9ADCB9D}"/>
                </c:ext>
              </c:extLst>
            </c:dLbl>
            <c:dLbl>
              <c:idx val="3"/>
              <c:tx>
                <c:rich>
                  <a:bodyPr/>
                  <a:lstStyle/>
                  <a:p>
                    <a:fld id="{58946571-7D01-4845-8E0C-F361C9FA08ED}" type="CELLRANGE">
                      <a:rPr lang="en-IN"/>
                      <a:pPr/>
                      <a:t>[CELLRANGE]</a:t>
                    </a:fld>
                    <a:endParaRPr lang="en-IN"/>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3523-430A-90FF-5447A9ADCB9D}"/>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place!$B$95:$B$98</c:f>
              <c:strCache>
                <c:ptCount val="4"/>
                <c:pt idx="0">
                  <c:v>Asansol</c:v>
                </c:pt>
                <c:pt idx="1">
                  <c:v>Bankura</c:v>
                </c:pt>
                <c:pt idx="2">
                  <c:v>Durgapur</c:v>
                </c:pt>
                <c:pt idx="3">
                  <c:v>Bishnupur</c:v>
                </c:pt>
              </c:strCache>
            </c:strRef>
          </c:cat>
          <c:val>
            <c:numRef>
              <c:f>place!$D$95:$D$98</c:f>
              <c:numCache>
                <c:formatCode>#,##0.00</c:formatCode>
                <c:ptCount val="4"/>
                <c:pt idx="0">
                  <c:v>318.43008849557521</c:v>
                </c:pt>
                <c:pt idx="1">
                  <c:v>130.38149999999999</c:v>
                </c:pt>
                <c:pt idx="2">
                  <c:v>175.80381471389646</c:v>
                </c:pt>
                <c:pt idx="3">
                  <c:v>125.07151515151516</c:v>
                </c:pt>
              </c:numCache>
            </c:numRef>
          </c:val>
          <c:extLst>
            <c:ext xmlns:c15="http://schemas.microsoft.com/office/drawing/2012/chart" uri="{02D57815-91ED-43cb-92C2-25804820EDAC}">
              <c15:datalabelsRange>
                <c15:f>place!$H$95:$H$98</c15:f>
                <c15:dlblRangeCache>
                  <c:ptCount val="4"/>
                  <c:pt idx="0">
                    <c:v>43%</c:v>
                  </c:pt>
                  <c:pt idx="1">
                    <c:v>22%</c:v>
                  </c:pt>
                  <c:pt idx="2">
                    <c:v>26%</c:v>
                  </c:pt>
                  <c:pt idx="3">
                    <c:v>23%</c:v>
                  </c:pt>
                </c15:dlblRangeCache>
              </c15:datalabelsRange>
            </c:ext>
            <c:ext xmlns:c16="http://schemas.microsoft.com/office/drawing/2014/chart" uri="{C3380CC4-5D6E-409C-BE32-E72D297353CC}">
              <c16:uniqueId val="{00000004-3523-430A-90FF-5447A9ADCB9D}"/>
            </c:ext>
          </c:extLst>
        </c:ser>
        <c:ser>
          <c:idx val="1"/>
          <c:order val="1"/>
          <c:tx>
            <c:strRef>
              <c:f>place!$F$94</c:f>
              <c:strCache>
                <c:ptCount val="1"/>
                <c:pt idx="0">
                  <c:v>Average Cost Per Ton (in rs)</c:v>
                </c:pt>
              </c:strCache>
            </c:strRef>
          </c:tx>
          <c:spPr>
            <a:solidFill>
              <a:schemeClr val="accent2"/>
            </a:solidFill>
            <a:ln>
              <a:noFill/>
            </a:ln>
            <a:effectLst/>
          </c:spPr>
          <c:invertIfNegative val="0"/>
          <c:dLbls>
            <c:dLbl>
              <c:idx val="0"/>
              <c:tx>
                <c:rich>
                  <a:bodyPr/>
                  <a:lstStyle/>
                  <a:p>
                    <a:fld id="{ED0E59F1-22F6-40E1-B4AE-37983224008C}" type="CELLRANGE">
                      <a:rPr lang="en-US"/>
                      <a:pPr/>
                      <a:t>[CELLRANGE]</a:t>
                    </a:fld>
                    <a:endParaRPr lang="en-IN"/>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3523-430A-90FF-5447A9ADCB9D}"/>
                </c:ext>
              </c:extLst>
            </c:dLbl>
            <c:dLbl>
              <c:idx val="1"/>
              <c:tx>
                <c:rich>
                  <a:bodyPr/>
                  <a:lstStyle/>
                  <a:p>
                    <a:fld id="{A7367928-5407-47E7-AA89-DB21CCDBD1A3}" type="CELLRANGE">
                      <a:rPr lang="en-IN"/>
                      <a:pPr/>
                      <a:t>[CELLRANGE]</a:t>
                    </a:fld>
                    <a:endParaRPr lang="en-IN"/>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3523-430A-90FF-5447A9ADCB9D}"/>
                </c:ext>
              </c:extLst>
            </c:dLbl>
            <c:dLbl>
              <c:idx val="2"/>
              <c:tx>
                <c:rich>
                  <a:bodyPr/>
                  <a:lstStyle/>
                  <a:p>
                    <a:fld id="{D2DE0EC8-F7A0-47A3-BFB9-791D1A1904EB}" type="CELLRANGE">
                      <a:rPr lang="en-IN"/>
                      <a:pPr/>
                      <a:t>[CELLRANGE]</a:t>
                    </a:fld>
                    <a:endParaRPr lang="en-IN"/>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3523-430A-90FF-5447A9ADCB9D}"/>
                </c:ext>
              </c:extLst>
            </c:dLbl>
            <c:dLbl>
              <c:idx val="3"/>
              <c:tx>
                <c:rich>
                  <a:bodyPr/>
                  <a:lstStyle/>
                  <a:p>
                    <a:fld id="{F1C0A7DF-6F68-41CA-95BB-6C513FE25EE8}" type="CELLRANGE">
                      <a:rPr lang="en-IN"/>
                      <a:pPr/>
                      <a:t>[CELLRANGE]</a:t>
                    </a:fld>
                    <a:endParaRPr lang="en-IN"/>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3523-430A-90FF-5447A9ADCB9D}"/>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place!$B$95:$B$98</c:f>
              <c:strCache>
                <c:ptCount val="4"/>
                <c:pt idx="0">
                  <c:v>Asansol</c:v>
                </c:pt>
                <c:pt idx="1">
                  <c:v>Bankura</c:v>
                </c:pt>
                <c:pt idx="2">
                  <c:v>Durgapur</c:v>
                </c:pt>
                <c:pt idx="3">
                  <c:v>Bishnupur</c:v>
                </c:pt>
              </c:strCache>
            </c:strRef>
          </c:cat>
          <c:val>
            <c:numRef>
              <c:f>place!$F$95:$F$98</c:f>
              <c:numCache>
                <c:formatCode>#,##0.00</c:formatCode>
                <c:ptCount val="4"/>
                <c:pt idx="0">
                  <c:v>416.87610619469024</c:v>
                </c:pt>
                <c:pt idx="1">
                  <c:v>465.69000000000005</c:v>
                </c:pt>
                <c:pt idx="2">
                  <c:v>494.27792915531336</c:v>
                </c:pt>
                <c:pt idx="3">
                  <c:v>423.09090909090907</c:v>
                </c:pt>
              </c:numCache>
            </c:numRef>
          </c:val>
          <c:extLst>
            <c:ext xmlns:c15="http://schemas.microsoft.com/office/drawing/2012/chart" uri="{02D57815-91ED-43cb-92C2-25804820EDAC}">
              <c15:datalabelsRange>
                <c15:f>place!$G$95:$G$98</c15:f>
                <c15:dlblRangeCache>
                  <c:ptCount val="4"/>
                  <c:pt idx="0">
                    <c:v>57%</c:v>
                  </c:pt>
                  <c:pt idx="1">
                    <c:v>78%</c:v>
                  </c:pt>
                  <c:pt idx="2">
                    <c:v>74%</c:v>
                  </c:pt>
                  <c:pt idx="3">
                    <c:v>77%</c:v>
                  </c:pt>
                </c15:dlblRangeCache>
              </c15:datalabelsRange>
            </c:ext>
            <c:ext xmlns:c16="http://schemas.microsoft.com/office/drawing/2014/chart" uri="{C3380CC4-5D6E-409C-BE32-E72D297353CC}">
              <c16:uniqueId val="{00000009-3523-430A-90FF-5447A9ADCB9D}"/>
            </c:ext>
          </c:extLst>
        </c:ser>
        <c:dLbls>
          <c:showLegendKey val="0"/>
          <c:showVal val="0"/>
          <c:showCatName val="0"/>
          <c:showSerName val="0"/>
          <c:showPercent val="0"/>
          <c:showBubbleSize val="0"/>
        </c:dLbls>
        <c:gapWidth val="150"/>
        <c:overlap val="100"/>
        <c:axId val="401002223"/>
        <c:axId val="401002703"/>
      </c:barChart>
      <c:catAx>
        <c:axId val="40100222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01002703"/>
        <c:crosses val="autoZero"/>
        <c:auto val="1"/>
        <c:lblAlgn val="ctr"/>
        <c:lblOffset val="100"/>
        <c:noMultiLvlLbl val="0"/>
      </c:catAx>
      <c:valAx>
        <c:axId val="40100270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baseline="0" dirty="0"/>
                  <a:t>Amount  (in Rs.)</a:t>
                </a:r>
                <a:endParaRPr lang="en-IN"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01002223"/>
        <c:crosses val="autoZero"/>
        <c:crossBetween val="between"/>
        <c:dispUnits>
          <c:builtInUnit val="hundreds"/>
          <c:dispUnitsLbl>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dispUnitsLbl>
        </c:dispUnits>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solidFill>
        <a:schemeClr val="tx1"/>
      </a:solid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000" b="0" i="0" u="none" strike="noStrike" kern="1200" cap="none" spc="0" normalizeH="0" baseline="0">
                <a:solidFill>
                  <a:schemeClr val="tx1">
                    <a:lumMod val="65000"/>
                    <a:lumOff val="35000"/>
                  </a:schemeClr>
                </a:solidFill>
                <a:latin typeface="+mj-lt"/>
                <a:ea typeface="+mj-ea"/>
                <a:cs typeface="+mj-cs"/>
              </a:defRPr>
            </a:pPr>
            <a:r>
              <a:rPr lang="en-IN" dirty="0"/>
              <a:t>Actual</a:t>
            </a:r>
            <a:r>
              <a:rPr lang="en-IN" baseline="0" dirty="0"/>
              <a:t> vs Expected Trip Count of Different Trucks</a:t>
            </a:r>
            <a:endParaRPr lang="en-IN" dirty="0"/>
          </a:p>
        </c:rich>
      </c:tx>
      <c:overlay val="0"/>
      <c:spPr>
        <a:noFill/>
        <a:ln>
          <a:noFill/>
        </a:ln>
        <a:effectLst/>
      </c:spPr>
      <c:txPr>
        <a:bodyPr rot="0" spcFirstLastPara="1" vertOverflow="ellipsis" vert="horz" wrap="square" anchor="ctr" anchorCtr="1"/>
        <a:lstStyle/>
        <a:p>
          <a:pPr>
            <a:defRPr sz="2000" b="0" i="0" u="none" strike="noStrike" kern="1200" cap="none" spc="0" normalizeH="0" baseline="0">
              <a:solidFill>
                <a:schemeClr val="tx1">
                  <a:lumMod val="65000"/>
                  <a:lumOff val="35000"/>
                </a:schemeClr>
              </a:solidFill>
              <a:latin typeface="+mj-lt"/>
              <a:ea typeface="+mj-ea"/>
              <a:cs typeface="+mj-cs"/>
            </a:defRPr>
          </a:pPr>
          <a:endParaRPr lang="en-US"/>
        </a:p>
      </c:txPr>
    </c:title>
    <c:autoTitleDeleted val="0"/>
    <c:plotArea>
      <c:layout/>
      <c:barChart>
        <c:barDir val="col"/>
        <c:grouping val="clustered"/>
        <c:varyColors val="0"/>
        <c:ser>
          <c:idx val="0"/>
          <c:order val="0"/>
          <c:tx>
            <c:v>Actual Trip count</c:v>
          </c:tx>
          <c:spPr>
            <a:solidFill>
              <a:schemeClr val="accent4"/>
            </a:solidFill>
            <a:ln>
              <a:noFill/>
            </a:ln>
            <a:effectLst/>
          </c:spPr>
          <c:invertIfNegative val="0"/>
          <c:cat>
            <c:strRef>
              <c:f>driver!$B$36:$M$36</c:f>
              <c:strCache>
                <c:ptCount val="12"/>
                <c:pt idx="0">
                  <c:v>0093</c:v>
                </c:pt>
                <c:pt idx="1">
                  <c:v>0136</c:v>
                </c:pt>
                <c:pt idx="2">
                  <c:v>0895</c:v>
                </c:pt>
                <c:pt idx="3">
                  <c:v>1066</c:v>
                </c:pt>
                <c:pt idx="4">
                  <c:v>2793</c:v>
                </c:pt>
                <c:pt idx="5">
                  <c:v>2962</c:v>
                </c:pt>
                <c:pt idx="6">
                  <c:v>3747</c:v>
                </c:pt>
                <c:pt idx="7">
                  <c:v>3761</c:v>
                </c:pt>
                <c:pt idx="8">
                  <c:v>4262</c:v>
                </c:pt>
                <c:pt idx="9">
                  <c:v>6019</c:v>
                </c:pt>
                <c:pt idx="10">
                  <c:v>6032</c:v>
                </c:pt>
                <c:pt idx="11">
                  <c:v>9712</c:v>
                </c:pt>
              </c:strCache>
            </c:strRef>
          </c:cat>
          <c:val>
            <c:numRef>
              <c:f>driver!$B$33:$M$33</c:f>
              <c:numCache>
                <c:formatCode>General</c:formatCode>
                <c:ptCount val="12"/>
                <c:pt idx="0">
                  <c:v>83</c:v>
                </c:pt>
                <c:pt idx="1">
                  <c:v>102</c:v>
                </c:pt>
                <c:pt idx="2">
                  <c:v>73</c:v>
                </c:pt>
                <c:pt idx="3">
                  <c:v>96</c:v>
                </c:pt>
                <c:pt idx="4">
                  <c:v>42</c:v>
                </c:pt>
                <c:pt idx="5">
                  <c:v>36</c:v>
                </c:pt>
                <c:pt idx="6">
                  <c:v>89</c:v>
                </c:pt>
                <c:pt idx="7">
                  <c:v>89</c:v>
                </c:pt>
                <c:pt idx="8">
                  <c:v>65</c:v>
                </c:pt>
                <c:pt idx="9">
                  <c:v>73</c:v>
                </c:pt>
                <c:pt idx="10">
                  <c:v>84</c:v>
                </c:pt>
                <c:pt idx="11">
                  <c:v>83</c:v>
                </c:pt>
              </c:numCache>
            </c:numRef>
          </c:val>
          <c:extLst>
            <c:ext xmlns:c16="http://schemas.microsoft.com/office/drawing/2014/chart" uri="{C3380CC4-5D6E-409C-BE32-E72D297353CC}">
              <c16:uniqueId val="{00000000-B3A5-4433-973E-71F075B0BD9A}"/>
            </c:ext>
          </c:extLst>
        </c:ser>
        <c:dLbls>
          <c:showLegendKey val="0"/>
          <c:showVal val="0"/>
          <c:showCatName val="0"/>
          <c:showSerName val="0"/>
          <c:showPercent val="0"/>
          <c:showBubbleSize val="0"/>
        </c:dLbls>
        <c:gapWidth val="269"/>
        <c:axId val="871178288"/>
        <c:axId val="871151888"/>
      </c:barChart>
      <c:lineChart>
        <c:grouping val="standard"/>
        <c:varyColors val="0"/>
        <c:ser>
          <c:idx val="1"/>
          <c:order val="1"/>
          <c:tx>
            <c:v>Expected trip count</c:v>
          </c:tx>
          <c:spPr>
            <a:ln w="38100" cap="rnd">
              <a:solidFill>
                <a:schemeClr val="accent2"/>
              </a:solidFill>
              <a:round/>
            </a:ln>
            <a:effectLst/>
          </c:spPr>
          <c:marker>
            <c:symbol val="circle"/>
            <c:size val="8"/>
            <c:spPr>
              <a:solidFill>
                <a:schemeClr val="accent2"/>
              </a:solidFill>
              <a:ln>
                <a:noFill/>
              </a:ln>
              <a:effectLst/>
            </c:spPr>
          </c:marker>
          <c:val>
            <c:numRef>
              <c:f>driver!$B$34:$M$34</c:f>
              <c:numCache>
                <c:formatCode>General</c:formatCode>
                <c:ptCount val="12"/>
                <c:pt idx="0">
                  <c:v>100</c:v>
                </c:pt>
                <c:pt idx="1">
                  <c:v>100</c:v>
                </c:pt>
                <c:pt idx="2">
                  <c:v>100</c:v>
                </c:pt>
                <c:pt idx="3">
                  <c:v>100</c:v>
                </c:pt>
                <c:pt idx="4">
                  <c:v>90</c:v>
                </c:pt>
                <c:pt idx="5">
                  <c:v>70</c:v>
                </c:pt>
                <c:pt idx="6">
                  <c:v>100</c:v>
                </c:pt>
                <c:pt idx="7">
                  <c:v>70</c:v>
                </c:pt>
                <c:pt idx="8">
                  <c:v>100</c:v>
                </c:pt>
                <c:pt idx="9">
                  <c:v>100</c:v>
                </c:pt>
                <c:pt idx="10">
                  <c:v>100</c:v>
                </c:pt>
                <c:pt idx="11">
                  <c:v>100</c:v>
                </c:pt>
              </c:numCache>
            </c:numRef>
          </c:val>
          <c:smooth val="0"/>
          <c:extLst>
            <c:ext xmlns:c16="http://schemas.microsoft.com/office/drawing/2014/chart" uri="{C3380CC4-5D6E-409C-BE32-E72D297353CC}">
              <c16:uniqueId val="{00000001-B3A5-4433-973E-71F075B0BD9A}"/>
            </c:ext>
          </c:extLst>
        </c:ser>
        <c:dLbls>
          <c:showLegendKey val="0"/>
          <c:showVal val="0"/>
          <c:showCatName val="0"/>
          <c:showSerName val="0"/>
          <c:showPercent val="0"/>
          <c:showBubbleSize val="0"/>
        </c:dLbls>
        <c:marker val="1"/>
        <c:smooth val="0"/>
        <c:axId val="871178288"/>
        <c:axId val="871151888"/>
      </c:lineChart>
      <c:catAx>
        <c:axId val="871178288"/>
        <c:scaling>
          <c:orientation val="minMax"/>
        </c:scaling>
        <c:delete val="0"/>
        <c:axPos val="b"/>
        <c:title>
          <c:tx>
            <c:rich>
              <a:bodyPr rot="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r>
                  <a:rPr lang="en-IN" dirty="0"/>
                  <a:t>Truck</a:t>
                </a:r>
                <a:r>
                  <a:rPr lang="en-IN" baseline="0" dirty="0"/>
                  <a:t> Number</a:t>
                </a:r>
                <a:endParaRPr lang="en-IN" dirty="0"/>
              </a:p>
            </c:rich>
          </c:tx>
          <c:overlay val="0"/>
          <c:spPr>
            <a:noFill/>
            <a:ln>
              <a:noFill/>
            </a:ln>
            <a:effectLst/>
          </c:spPr>
          <c:txPr>
            <a:bodyPr rot="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tx1">
                    <a:lumMod val="65000"/>
                    <a:lumOff val="35000"/>
                  </a:schemeClr>
                </a:solidFill>
                <a:latin typeface="+mn-lt"/>
                <a:ea typeface="+mn-ea"/>
                <a:cs typeface="+mn-cs"/>
              </a:defRPr>
            </a:pPr>
            <a:endParaRPr lang="en-US"/>
          </a:p>
        </c:txPr>
        <c:crossAx val="871151888"/>
        <c:crosses val="autoZero"/>
        <c:auto val="1"/>
        <c:lblAlgn val="ctr"/>
        <c:lblOffset val="100"/>
        <c:noMultiLvlLbl val="0"/>
      </c:catAx>
      <c:valAx>
        <c:axId val="871151888"/>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540000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r>
                  <a:rPr lang="en-IN" dirty="0"/>
                  <a:t>Trip</a:t>
                </a:r>
                <a:r>
                  <a:rPr lang="en-IN" baseline="0" dirty="0"/>
                  <a:t> count</a:t>
                </a:r>
                <a:endParaRPr lang="en-IN" dirty="0"/>
              </a:p>
            </c:rich>
          </c:tx>
          <c:overlay val="0"/>
          <c:spPr>
            <a:noFill/>
            <a:ln>
              <a:noFill/>
            </a:ln>
            <a:effectLst/>
          </c:spPr>
          <c:txPr>
            <a:bodyPr rot="-540000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711782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solidFill>
        <a:schemeClr val="tx1"/>
      </a:solidFill>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data id="0">
      <cx:numDim type="val">
        <cx:f>Sheet4!$A$49:$BA$49</cx:f>
        <cx:lvl ptCount="53" formatCode="General">
          <cx:pt idx="0">10</cx:pt>
          <cx:pt idx="1">8</cx:pt>
          <cx:pt idx="2">0</cx:pt>
          <cx:pt idx="3">1</cx:pt>
          <cx:pt idx="4">6</cx:pt>
          <cx:pt idx="5">4</cx:pt>
          <cx:pt idx="6">4</cx:pt>
          <cx:pt idx="7">2</cx:pt>
          <cx:pt idx="8">27</cx:pt>
          <cx:pt idx="9">2</cx:pt>
          <cx:pt idx="10">1</cx:pt>
          <cx:pt idx="11">5</cx:pt>
          <cx:pt idx="12">6</cx:pt>
          <cx:pt idx="13">1</cx:pt>
          <cx:pt idx="14">1</cx:pt>
          <cx:pt idx="15">3</cx:pt>
          <cx:pt idx="16">5</cx:pt>
          <cx:pt idx="17">4</cx:pt>
          <cx:pt idx="18">12</cx:pt>
          <cx:pt idx="19">8</cx:pt>
          <cx:pt idx="20">34</cx:pt>
          <cx:pt idx="21">5</cx:pt>
          <cx:pt idx="22">8</cx:pt>
          <cx:pt idx="23">4</cx:pt>
          <cx:pt idx="24">7</cx:pt>
          <cx:pt idx="25">1</cx:pt>
          <cx:pt idx="26">28</cx:pt>
          <cx:pt idx="27">14</cx:pt>
          <cx:pt idx="28">4</cx:pt>
          <cx:pt idx="29">17</cx:pt>
          <cx:pt idx="30">13</cx:pt>
          <cx:pt idx="31">4</cx:pt>
          <cx:pt idx="32">1</cx:pt>
          <cx:pt idx="33">3</cx:pt>
          <cx:pt idx="34">10</cx:pt>
          <cx:pt idx="35">11</cx:pt>
          <cx:pt idx="36">5</cx:pt>
          <cx:pt idx="37">6</cx:pt>
          <cx:pt idx="38">11</cx:pt>
          <cx:pt idx="39">0</cx:pt>
          <cx:pt idx="40">11</cx:pt>
          <cx:pt idx="41">11</cx:pt>
          <cx:pt idx="42">46</cx:pt>
          <cx:pt idx="43">11</cx:pt>
          <cx:pt idx="44">11</cx:pt>
          <cx:pt idx="45">1</cx:pt>
          <cx:pt idx="46">11</cx:pt>
          <cx:pt idx="47">1</cx:pt>
          <cx:pt idx="48">1</cx:pt>
          <cx:pt idx="49">1</cx:pt>
          <cx:pt idx="50">10</cx:pt>
          <cx:pt idx="51">2</cx:pt>
          <cx:pt idx="52">6</cx:pt>
        </cx:lvl>
      </cx:numDim>
    </cx:data>
  </cx:chartData>
  <cx:chart>
    <cx:title pos="t" align="ctr" overlay="0">
      <cx:tx>
        <cx:txData>
          <cx:v>number of days gap during driver change Vs. Frequency</cx:v>
        </cx:txData>
      </cx:tx>
      <cx:txPr>
        <a:bodyPr spcFirstLastPara="1" vertOverflow="ellipsis" horzOverflow="overflow" wrap="square" lIns="0" tIns="0" rIns="0" bIns="0" anchor="ctr" anchorCtr="1"/>
        <a:lstStyle/>
        <a:p>
          <a:pPr algn="ctr" rtl="0">
            <a:defRPr/>
          </a:pPr>
          <a:r>
            <a:rPr lang="en-US" sz="1800" b="1" i="0" u="none" strike="noStrike" cap="all" spc="150" baseline="0">
              <a:solidFill>
                <a:sysClr val="windowText" lastClr="000000">
                  <a:lumMod val="50000"/>
                  <a:lumOff val="50000"/>
                </a:sysClr>
              </a:solidFill>
              <a:latin typeface="Calibri" panose="020F0502020204030204"/>
            </a:rPr>
            <a:t>number of days gap during driver change Vs. Frequency</a:t>
          </a:r>
        </a:p>
      </cx:txPr>
    </cx:title>
    <cx:plotArea>
      <cx:plotAreaRegion>
        <cx:series layoutId="clusteredColumn" uniqueId="{00A66E24-12E5-4F58-8315-BD85641F5377}">
          <cx:spPr>
            <a:solidFill>
              <a:schemeClr val="accent3"/>
            </a:solidFill>
            <a:ln>
              <a:solidFill>
                <a:schemeClr val="tx1"/>
              </a:solidFill>
            </a:ln>
          </cx:spPr>
          <cx:dataLabels/>
          <cx:dataId val="0"/>
          <cx:layoutPr>
            <cx:binning intervalClosed="r">
              <cx:binSize val="4"/>
            </cx:binning>
          </cx:layoutPr>
        </cx:series>
      </cx:plotAreaRegion>
      <cx:axis id="0">
        <cx:catScaling gapWidth="0"/>
        <cx:title>
          <cx:tx>
            <cx:txData>
              <cx:v>Number of days gap</cx:v>
            </cx:txData>
          </cx:tx>
          <cx:txPr>
            <a:bodyPr spcFirstLastPara="1" vertOverflow="ellipsis" horzOverflow="overflow" wrap="square" lIns="0" tIns="0" rIns="0" bIns="0" anchor="ctr" anchorCtr="1"/>
            <a:lstStyle/>
            <a:p>
              <a:pPr algn="ctr" rtl="0">
                <a:defRPr/>
              </a:pPr>
              <a:r>
                <a:rPr lang="en-US" sz="900" b="0" i="0" u="none" strike="noStrike" baseline="0">
                  <a:solidFill>
                    <a:sysClr val="windowText" lastClr="000000">
                      <a:lumMod val="50000"/>
                      <a:lumOff val="50000"/>
                    </a:sysClr>
                  </a:solidFill>
                  <a:latin typeface="Calibri" panose="020F0502020204030204"/>
                </a:rPr>
                <a:t>Number of days gap</a:t>
              </a:r>
            </a:p>
          </cx:txPr>
        </cx:title>
        <cx:tickLabels/>
      </cx:axis>
      <cx:axis id="1">
        <cx:valScaling/>
        <cx:title>
          <cx:tx>
            <cx:txData>
              <cx:v>Frequency</cx:v>
            </cx:txData>
          </cx:tx>
          <cx:txPr>
            <a:bodyPr spcFirstLastPara="1" vertOverflow="ellipsis" horzOverflow="overflow" wrap="square" lIns="0" tIns="0" rIns="0" bIns="0" anchor="ctr" anchorCtr="1"/>
            <a:lstStyle/>
            <a:p>
              <a:pPr algn="ctr" rtl="0">
                <a:defRPr/>
              </a:pPr>
              <a:r>
                <a:rPr lang="en-US" sz="900" b="0" i="0" u="none" strike="noStrike" baseline="0">
                  <a:solidFill>
                    <a:sysClr val="windowText" lastClr="000000">
                      <a:lumMod val="50000"/>
                      <a:lumOff val="50000"/>
                    </a:sysClr>
                  </a:solidFill>
                  <a:latin typeface="Calibri" panose="020F0502020204030204"/>
                </a:rPr>
                <a:t>Frequency</a:t>
              </a:r>
            </a:p>
          </cx:txPr>
        </cx:title>
        <cx:majorGridlines/>
        <cx:tickLabels/>
      </cx:axis>
    </cx:plotArea>
  </cx:chart>
  <cx:spPr>
    <a:ln>
      <a:solidFill>
        <a:schemeClr val="tx1"/>
      </a:solidFill>
    </a:ln>
  </cx:spPr>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5">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0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369">
  <cs:axisTitle>
    <cs:lnRef idx="0"/>
    <cs:fillRef idx="0"/>
    <cs:effectRef idx="0"/>
    <cs:fontRef idx="minor">
      <a:schemeClr val="tx1">
        <a:lumMod val="50000"/>
        <a:lumOff val="50000"/>
      </a:schemeClr>
    </cs:fontRef>
    <cs:defRPr sz="900"/>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cs:chartArea>
  <cs:dataLabel>
    <cs:lnRef idx="0"/>
    <cs:fillRef idx="0"/>
    <cs:effectRef idx="0"/>
    <cs:fontRef idx="minor">
      <a:schemeClr val="tx1">
        <a:lumMod val="50000"/>
        <a:lumOff val="50000"/>
      </a:schemeClr>
    </cs:fontRef>
    <cs:defRPr sz="900"/>
  </cs:dataLabel>
  <cs:dataLabelCallout>
    <cs:lnRef idx="0"/>
    <cs:fillRef idx="0"/>
    <cs:effectRef idx="0"/>
    <cs:fontRef idx="minor">
      <a:schemeClr val="dk1">
        <a:lumMod val="50000"/>
        <a:lumOff val="50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ln w="9525" cap="flat" cmpd="sng" algn="ctr">
        <a:solidFill>
          <a:schemeClr val="phClr">
            <a:alpha val="50000"/>
          </a:schemeClr>
        </a:solidFill>
        <a:round/>
      </a:ln>
    </cs:spPr>
  </cs:dataPoint>
  <cs:dataPoint3D>
    <cs:lnRef idx="0">
      <cs:styleClr val="auto"/>
    </cs:lnRef>
    <cs:fillRef idx="0">
      <cs:styleClr val="auto"/>
    </cs:fillRef>
    <cs:effectRef idx="0"/>
    <cs:fontRef idx="minor">
      <a:schemeClr val="dk1"/>
    </cs:fontRef>
    <cs:spPr>
      <a:solidFill>
        <a:schemeClr val="phClr"/>
      </a:solidFill>
      <a:ln w="9525" cap="flat" cmpd="sng" algn="ctr">
        <a:solidFill>
          <a:schemeClr val="phClr">
            <a:shade val="95000"/>
          </a:schemeClr>
        </a:solidFill>
        <a:round/>
      </a:ln>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4"/>
  <cs:dataPointWireframe>
    <cs:lnRef idx="0">
      <cs:styleClr val="auto"/>
    </cs:lnRef>
    <cs:fillRef idx="0"/>
    <cs:effectRef idx="0"/>
    <cs:fontRef idx="minor">
      <a:schemeClr val="dk1"/>
    </cs:fontRef>
    <cs:spPr>
      <a:ln w="2857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15000"/>
            <a:lumOff val="85000"/>
            <a:lumOff val="10000"/>
          </a:schemeClr>
        </a:solidFill>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50000"/>
        <a:lumOff val="50000"/>
      </a:schemeClr>
    </cs:fontRef>
    <cs:defRPr sz="9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dk1"/>
    </cs:fontRef>
    <cs:spPr>
      <a:ln w="9525" cap="flat">
        <a:solidFill>
          <a:srgbClr val="D9D9D9"/>
        </a:solidFill>
        <a:round/>
      </a:ln>
    </cs:spPr>
  </cs:seriesLine>
  <cs:title>
    <cs:lnRef idx="0"/>
    <cs:fillRef idx="0"/>
    <cs:effectRef idx="0"/>
    <cs:fontRef idx="minor">
      <a:schemeClr val="tx1">
        <a:lumMod val="50000"/>
        <a:lumOff val="50000"/>
      </a:schemeClr>
    </cs:fontRef>
    <cs:defRPr sz="1400" cap="none" spc="2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50000"/>
        <a:lumOff val="50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50000"/>
        <a:lumOff val="50000"/>
      </a:schemeClr>
    </cs:fontRef>
    <cs:defRPr sz="9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65D3EB-CBDD-4100-83B7-3BFE0A8F41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72B4595-A79D-4567-9FE1-DCF31A42B3D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E5C0719-993D-42E1-80ED-8F01056F36C2}" type="datetimeFigureOut">
              <a:rPr lang="en-US" smtClean="0"/>
              <a:t>9/19/2024</a:t>
            </a:fld>
            <a:endParaRPr lang="en-US" dirty="0"/>
          </a:p>
        </p:txBody>
      </p:sp>
      <p:sp>
        <p:nvSpPr>
          <p:cNvPr id="4" name="Footer Placeholder 3">
            <a:extLst>
              <a:ext uri="{FF2B5EF4-FFF2-40B4-BE49-F238E27FC236}">
                <a16:creationId xmlns:a16="http://schemas.microsoft.com/office/drawing/2014/main" id="{850E452F-E862-4273-987C-980229E532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3EE394C-9AD7-48EA-AB0F-18032A3E097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0421AD-3AC0-48CB-8727-BB447FD2264E}" type="slidenum">
              <a:rPr lang="en-US" smtClean="0"/>
              <a:t>‹#›</a:t>
            </a:fld>
            <a:endParaRPr lang="en-US" dirty="0"/>
          </a:p>
        </p:txBody>
      </p:sp>
    </p:spTree>
    <p:extLst>
      <p:ext uri="{BB962C8B-B14F-4D97-AF65-F5344CB8AC3E}">
        <p14:creationId xmlns:p14="http://schemas.microsoft.com/office/powerpoint/2010/main" val="326815982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3BC9C-6C58-464F-B94E-FD73C5FB016E}" type="datetimeFigureOut">
              <a:rPr lang="en-US" smtClean="0"/>
              <a:t>9/19/2024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60DC36-8EFA-4378-9855-E019C55AC472}" type="slidenum">
              <a:rPr lang="en-US" smtClean="0"/>
              <a:t>‹#›</a:t>
            </a:fld>
            <a:endParaRPr lang="en-US" dirty="0"/>
          </a:p>
        </p:txBody>
      </p:sp>
    </p:spTree>
    <p:extLst>
      <p:ext uri="{BB962C8B-B14F-4D97-AF65-F5344CB8AC3E}">
        <p14:creationId xmlns:p14="http://schemas.microsoft.com/office/powerpoint/2010/main" val="1877053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a:t>
            </a:fld>
            <a:endParaRPr lang="en-US" dirty="0"/>
          </a:p>
        </p:txBody>
      </p:sp>
    </p:spTree>
    <p:extLst>
      <p:ext uri="{BB962C8B-B14F-4D97-AF65-F5344CB8AC3E}">
        <p14:creationId xmlns:p14="http://schemas.microsoft.com/office/powerpoint/2010/main" val="17735278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a:t>
            </a:fld>
            <a:endParaRPr lang="en-US" dirty="0"/>
          </a:p>
        </p:txBody>
      </p:sp>
    </p:spTree>
    <p:extLst>
      <p:ext uri="{BB962C8B-B14F-4D97-AF65-F5344CB8AC3E}">
        <p14:creationId xmlns:p14="http://schemas.microsoft.com/office/powerpoint/2010/main" val="22686548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3</a:t>
            </a:fld>
            <a:endParaRPr lang="en-US" dirty="0"/>
          </a:p>
        </p:txBody>
      </p:sp>
    </p:spTree>
    <p:extLst>
      <p:ext uri="{BB962C8B-B14F-4D97-AF65-F5344CB8AC3E}">
        <p14:creationId xmlns:p14="http://schemas.microsoft.com/office/powerpoint/2010/main" val="22004710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4</a:t>
            </a:fld>
            <a:endParaRPr lang="en-US" dirty="0"/>
          </a:p>
        </p:txBody>
      </p:sp>
    </p:spTree>
    <p:extLst>
      <p:ext uri="{BB962C8B-B14F-4D97-AF65-F5344CB8AC3E}">
        <p14:creationId xmlns:p14="http://schemas.microsoft.com/office/powerpoint/2010/main" val="17721518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5</a:t>
            </a:fld>
            <a:endParaRPr lang="en-US" dirty="0"/>
          </a:p>
        </p:txBody>
      </p:sp>
    </p:spTree>
    <p:extLst>
      <p:ext uri="{BB962C8B-B14F-4D97-AF65-F5344CB8AC3E}">
        <p14:creationId xmlns:p14="http://schemas.microsoft.com/office/powerpoint/2010/main" val="11715460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6</a:t>
            </a:fld>
            <a:endParaRPr lang="en-US" dirty="0"/>
          </a:p>
        </p:txBody>
      </p:sp>
    </p:spTree>
    <p:extLst>
      <p:ext uri="{BB962C8B-B14F-4D97-AF65-F5344CB8AC3E}">
        <p14:creationId xmlns:p14="http://schemas.microsoft.com/office/powerpoint/2010/main" val="36886254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7</a:t>
            </a:fld>
            <a:endParaRPr lang="en-US" dirty="0"/>
          </a:p>
        </p:txBody>
      </p:sp>
    </p:spTree>
    <p:extLst>
      <p:ext uri="{BB962C8B-B14F-4D97-AF65-F5344CB8AC3E}">
        <p14:creationId xmlns:p14="http://schemas.microsoft.com/office/powerpoint/2010/main" val="3728569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8</a:t>
            </a:fld>
            <a:endParaRPr lang="en-US" dirty="0"/>
          </a:p>
        </p:txBody>
      </p:sp>
    </p:spTree>
    <p:extLst>
      <p:ext uri="{BB962C8B-B14F-4D97-AF65-F5344CB8AC3E}">
        <p14:creationId xmlns:p14="http://schemas.microsoft.com/office/powerpoint/2010/main" val="20660310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9</a:t>
            </a:fld>
            <a:endParaRPr lang="en-US" dirty="0"/>
          </a:p>
        </p:txBody>
      </p:sp>
    </p:spTree>
    <p:extLst>
      <p:ext uri="{BB962C8B-B14F-4D97-AF65-F5344CB8AC3E}">
        <p14:creationId xmlns:p14="http://schemas.microsoft.com/office/powerpoint/2010/main" val="3967918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F864C-44C4-4000-952D-01F31BFB3F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1392E06-C914-467E-9D4F-BD763EDA2D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FBEFBAF-82E9-49AD-B2CF-7D154E024431}"/>
              </a:ext>
            </a:extLst>
          </p:cNvPr>
          <p:cNvSpPr>
            <a:spLocks noGrp="1"/>
          </p:cNvSpPr>
          <p:nvPr>
            <p:ph type="dt" sz="half" idx="10"/>
          </p:nvPr>
        </p:nvSpPr>
        <p:spPr/>
        <p:txBody>
          <a:bodyPr/>
          <a:lstStyle/>
          <a:p>
            <a:fld id="{40DA1498-92C7-4E4B-8045-C9195F453964}" type="datetimeFigureOut">
              <a:rPr lang="en-US" smtClean="0"/>
              <a:t>9/19/2024</a:t>
            </a:fld>
            <a:endParaRPr lang="en-US" dirty="0"/>
          </a:p>
        </p:txBody>
      </p:sp>
      <p:sp>
        <p:nvSpPr>
          <p:cNvPr id="5" name="Footer Placeholder 4">
            <a:extLst>
              <a:ext uri="{FF2B5EF4-FFF2-40B4-BE49-F238E27FC236}">
                <a16:creationId xmlns:a16="http://schemas.microsoft.com/office/drawing/2014/main" id="{5AD8006A-94B1-44F7-972D-56767EDE3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E7BFAB-D84B-45E1-A0BD-2516AC14F8AC}"/>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8564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7B869-BFB2-4C20-8AB1-46704BB3D17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9F007DB-4F12-4428-9C48-5120DF07046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FFA8DA-0E31-4CA6-BBFC-2467AAD1D30B}"/>
              </a:ext>
            </a:extLst>
          </p:cNvPr>
          <p:cNvSpPr>
            <a:spLocks noGrp="1"/>
          </p:cNvSpPr>
          <p:nvPr>
            <p:ph type="dt" sz="half" idx="10"/>
          </p:nvPr>
        </p:nvSpPr>
        <p:spPr/>
        <p:txBody>
          <a:bodyPr/>
          <a:lstStyle/>
          <a:p>
            <a:fld id="{40DA1498-92C7-4E4B-8045-C9195F453964}" type="datetimeFigureOut">
              <a:rPr lang="en-US" smtClean="0"/>
              <a:t>9/19/2024</a:t>
            </a:fld>
            <a:endParaRPr lang="en-US" dirty="0"/>
          </a:p>
        </p:txBody>
      </p:sp>
      <p:sp>
        <p:nvSpPr>
          <p:cNvPr id="5" name="Footer Placeholder 4">
            <a:extLst>
              <a:ext uri="{FF2B5EF4-FFF2-40B4-BE49-F238E27FC236}">
                <a16:creationId xmlns:a16="http://schemas.microsoft.com/office/drawing/2014/main" id="{064974BD-9845-459A-9AAA-12731E2507C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2A71B0A-FDFB-4B2C-A9EC-2334C590013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31409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0B5D73-1652-4A8E-B5A3-101523D729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9B7FB99-7425-444D-B602-01B672BCE8C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EEA9C5-552A-48A1-AB54-ED54209B3B48}"/>
              </a:ext>
            </a:extLst>
          </p:cNvPr>
          <p:cNvSpPr>
            <a:spLocks noGrp="1"/>
          </p:cNvSpPr>
          <p:nvPr>
            <p:ph type="dt" sz="half" idx="10"/>
          </p:nvPr>
        </p:nvSpPr>
        <p:spPr/>
        <p:txBody>
          <a:bodyPr/>
          <a:lstStyle/>
          <a:p>
            <a:fld id="{40DA1498-92C7-4E4B-8045-C9195F453964}" type="datetimeFigureOut">
              <a:rPr lang="en-US" smtClean="0"/>
              <a:t>9/19/2024</a:t>
            </a:fld>
            <a:endParaRPr lang="en-US" dirty="0"/>
          </a:p>
        </p:txBody>
      </p:sp>
      <p:sp>
        <p:nvSpPr>
          <p:cNvPr id="5" name="Footer Placeholder 4">
            <a:extLst>
              <a:ext uri="{FF2B5EF4-FFF2-40B4-BE49-F238E27FC236}">
                <a16:creationId xmlns:a16="http://schemas.microsoft.com/office/drawing/2014/main" id="{1A83AAA3-4155-48FB-8F00-16DBE0C9C25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D694EAE-CB3C-4DEF-A66D-583C7AAC92D8}"/>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746804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07FBE-061D-452C-A8A6-213063CFD6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3A3535-1708-499D-B5D2-7D8F9FD182D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06063-A112-49AB-80C8-504D99ECD771}"/>
              </a:ext>
            </a:extLst>
          </p:cNvPr>
          <p:cNvSpPr>
            <a:spLocks noGrp="1"/>
          </p:cNvSpPr>
          <p:nvPr>
            <p:ph type="dt" sz="half" idx="10"/>
          </p:nvPr>
        </p:nvSpPr>
        <p:spPr/>
        <p:txBody>
          <a:bodyPr/>
          <a:lstStyle/>
          <a:p>
            <a:fld id="{40DA1498-92C7-4E4B-8045-C9195F453964}" type="datetimeFigureOut">
              <a:rPr lang="en-US" smtClean="0"/>
              <a:t>9/19/2024</a:t>
            </a:fld>
            <a:endParaRPr lang="en-US" dirty="0"/>
          </a:p>
        </p:txBody>
      </p:sp>
      <p:sp>
        <p:nvSpPr>
          <p:cNvPr id="5" name="Footer Placeholder 4">
            <a:extLst>
              <a:ext uri="{FF2B5EF4-FFF2-40B4-BE49-F238E27FC236}">
                <a16:creationId xmlns:a16="http://schemas.microsoft.com/office/drawing/2014/main" id="{6344C8D5-F898-4318-A76D-1FBD8732919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976EC76-E8E8-4FFA-B671-7FA2F3EF5DE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2789287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CABF-E3C1-431A-A69C-D4881CC43F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5584226-69DA-4211-B2C8-C29FD05A4A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FF82DB-B518-40FD-8A66-44B874C055FB}"/>
              </a:ext>
            </a:extLst>
          </p:cNvPr>
          <p:cNvSpPr>
            <a:spLocks noGrp="1"/>
          </p:cNvSpPr>
          <p:nvPr>
            <p:ph type="dt" sz="half" idx="10"/>
          </p:nvPr>
        </p:nvSpPr>
        <p:spPr/>
        <p:txBody>
          <a:bodyPr/>
          <a:lstStyle/>
          <a:p>
            <a:fld id="{40DA1498-92C7-4E4B-8045-C9195F453964}" type="datetimeFigureOut">
              <a:rPr lang="en-US" smtClean="0"/>
              <a:t>9/19/2024</a:t>
            </a:fld>
            <a:endParaRPr lang="en-US" dirty="0"/>
          </a:p>
        </p:txBody>
      </p:sp>
      <p:sp>
        <p:nvSpPr>
          <p:cNvPr id="5" name="Footer Placeholder 4">
            <a:extLst>
              <a:ext uri="{FF2B5EF4-FFF2-40B4-BE49-F238E27FC236}">
                <a16:creationId xmlns:a16="http://schemas.microsoft.com/office/drawing/2014/main" id="{FCC1CCEE-725F-4745-837B-87EFB70E71D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561522A-E0E6-406B-BF30-A7C7A57294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2300417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C9BDC-6F21-4EF5-A8DD-E35E27EACA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B968D5F-2AB6-42D3-A54E-AB3E6032517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65AB07F-D5F7-402A-AE4E-027BF1CA912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108EDC-3863-43B9-93C7-37465DC73B28}"/>
              </a:ext>
            </a:extLst>
          </p:cNvPr>
          <p:cNvSpPr>
            <a:spLocks noGrp="1"/>
          </p:cNvSpPr>
          <p:nvPr>
            <p:ph type="dt" sz="half" idx="10"/>
          </p:nvPr>
        </p:nvSpPr>
        <p:spPr/>
        <p:txBody>
          <a:bodyPr/>
          <a:lstStyle/>
          <a:p>
            <a:fld id="{40DA1498-92C7-4E4B-8045-C9195F453964}" type="datetimeFigureOut">
              <a:rPr lang="en-US" smtClean="0"/>
              <a:t>9/19/2024</a:t>
            </a:fld>
            <a:endParaRPr lang="en-US" dirty="0"/>
          </a:p>
        </p:txBody>
      </p:sp>
      <p:sp>
        <p:nvSpPr>
          <p:cNvPr id="6" name="Footer Placeholder 5">
            <a:extLst>
              <a:ext uri="{FF2B5EF4-FFF2-40B4-BE49-F238E27FC236}">
                <a16:creationId xmlns:a16="http://schemas.microsoft.com/office/drawing/2014/main" id="{A777D452-958D-4159-A9A4-16DD29680A0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89654B6-1460-48B9-AC7E-592F68BAB276}"/>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7404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8C848-926A-4FD3-A311-A100A2662B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8ECD90-B4F0-4DFB-BB3D-F231020789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35A6C3A-033E-474B-AB97-D8291A04E7D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532B928-3A23-4FCA-AD1F-E45A467B54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BDC8376-6FC6-4A11-B0DB-9A148E9C00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E80206F-8846-425C-A56E-16FFBA442014}"/>
              </a:ext>
            </a:extLst>
          </p:cNvPr>
          <p:cNvSpPr>
            <a:spLocks noGrp="1"/>
          </p:cNvSpPr>
          <p:nvPr>
            <p:ph type="dt" sz="half" idx="10"/>
          </p:nvPr>
        </p:nvSpPr>
        <p:spPr/>
        <p:txBody>
          <a:bodyPr/>
          <a:lstStyle/>
          <a:p>
            <a:fld id="{40DA1498-92C7-4E4B-8045-C9195F453964}" type="datetimeFigureOut">
              <a:rPr lang="en-US" smtClean="0"/>
              <a:t>9/19/2024</a:t>
            </a:fld>
            <a:endParaRPr lang="en-US" dirty="0"/>
          </a:p>
        </p:txBody>
      </p:sp>
      <p:sp>
        <p:nvSpPr>
          <p:cNvPr id="8" name="Footer Placeholder 7">
            <a:extLst>
              <a:ext uri="{FF2B5EF4-FFF2-40B4-BE49-F238E27FC236}">
                <a16:creationId xmlns:a16="http://schemas.microsoft.com/office/drawing/2014/main" id="{6A45E89F-12CF-4561-A5F2-1E05783A306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EB4DFE4-927C-43B1-A061-5CB97FFB33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69058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0E367-8DA0-4655-BCBC-F4280D8642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FEF9592-AA3C-4CF8-A5DB-4D010195A438}"/>
              </a:ext>
            </a:extLst>
          </p:cNvPr>
          <p:cNvSpPr>
            <a:spLocks noGrp="1"/>
          </p:cNvSpPr>
          <p:nvPr>
            <p:ph type="dt" sz="half" idx="10"/>
          </p:nvPr>
        </p:nvSpPr>
        <p:spPr/>
        <p:txBody>
          <a:bodyPr/>
          <a:lstStyle/>
          <a:p>
            <a:fld id="{40DA1498-92C7-4E4B-8045-C9195F453964}" type="datetimeFigureOut">
              <a:rPr lang="en-US" smtClean="0"/>
              <a:t>9/19/2024</a:t>
            </a:fld>
            <a:endParaRPr lang="en-US" dirty="0"/>
          </a:p>
        </p:txBody>
      </p:sp>
      <p:sp>
        <p:nvSpPr>
          <p:cNvPr id="4" name="Footer Placeholder 3">
            <a:extLst>
              <a:ext uri="{FF2B5EF4-FFF2-40B4-BE49-F238E27FC236}">
                <a16:creationId xmlns:a16="http://schemas.microsoft.com/office/drawing/2014/main" id="{3C2C9377-F93E-4515-852A-26470775515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AED076D-476B-42BA-8795-14FE6C1E6974}"/>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625551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A599B4-6AB2-4190-82B5-7667EE1E922A}"/>
              </a:ext>
            </a:extLst>
          </p:cNvPr>
          <p:cNvSpPr>
            <a:spLocks noGrp="1"/>
          </p:cNvSpPr>
          <p:nvPr>
            <p:ph type="dt" sz="half" idx="10"/>
          </p:nvPr>
        </p:nvSpPr>
        <p:spPr/>
        <p:txBody>
          <a:bodyPr/>
          <a:lstStyle/>
          <a:p>
            <a:fld id="{40DA1498-92C7-4E4B-8045-C9195F453964}" type="datetimeFigureOut">
              <a:rPr lang="en-US" smtClean="0"/>
              <a:t>9/19/2024</a:t>
            </a:fld>
            <a:endParaRPr lang="en-US" dirty="0"/>
          </a:p>
        </p:txBody>
      </p:sp>
      <p:sp>
        <p:nvSpPr>
          <p:cNvPr id="3" name="Footer Placeholder 2">
            <a:extLst>
              <a:ext uri="{FF2B5EF4-FFF2-40B4-BE49-F238E27FC236}">
                <a16:creationId xmlns:a16="http://schemas.microsoft.com/office/drawing/2014/main" id="{1B8FBFB3-AD86-4E39-B8AE-B4EC1452815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9A4AF55-C114-4B60-9A20-56B00A11B3B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058200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83DA1-5CB8-405D-9613-8A9B7BC566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842BB15-A24D-42E9-9CAE-BB82722630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F0849D-D3C3-462A-9751-4EAB0B9145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80DD20-7A20-4574-98A4-427795876739}"/>
              </a:ext>
            </a:extLst>
          </p:cNvPr>
          <p:cNvSpPr>
            <a:spLocks noGrp="1"/>
          </p:cNvSpPr>
          <p:nvPr>
            <p:ph type="dt" sz="half" idx="10"/>
          </p:nvPr>
        </p:nvSpPr>
        <p:spPr/>
        <p:txBody>
          <a:bodyPr/>
          <a:lstStyle/>
          <a:p>
            <a:fld id="{40DA1498-92C7-4E4B-8045-C9195F453964}" type="datetimeFigureOut">
              <a:rPr lang="en-US" smtClean="0"/>
              <a:t>9/19/2024</a:t>
            </a:fld>
            <a:endParaRPr lang="en-US" dirty="0"/>
          </a:p>
        </p:txBody>
      </p:sp>
      <p:sp>
        <p:nvSpPr>
          <p:cNvPr id="6" name="Footer Placeholder 5">
            <a:extLst>
              <a:ext uri="{FF2B5EF4-FFF2-40B4-BE49-F238E27FC236}">
                <a16:creationId xmlns:a16="http://schemas.microsoft.com/office/drawing/2014/main" id="{54D0ED2B-71C4-421A-9DB0-676E00C10BD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8C4572A-ADFC-4C53-BCA2-42BDF693BC4D}"/>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230950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F5C67-EEEC-4AB0-9653-0F80D6B109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D50D6D-5277-4324-AF23-5FAF007834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75275657-2BF9-4761-96B6-50EE3CFCFA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3C3F7B-A4C8-4F9D-8165-BC5186EA0929}"/>
              </a:ext>
            </a:extLst>
          </p:cNvPr>
          <p:cNvSpPr>
            <a:spLocks noGrp="1"/>
          </p:cNvSpPr>
          <p:nvPr>
            <p:ph type="dt" sz="half" idx="10"/>
          </p:nvPr>
        </p:nvSpPr>
        <p:spPr/>
        <p:txBody>
          <a:bodyPr/>
          <a:lstStyle/>
          <a:p>
            <a:fld id="{40DA1498-92C7-4E4B-8045-C9195F453964}" type="datetimeFigureOut">
              <a:rPr lang="en-US" smtClean="0"/>
              <a:t>9/19/2024</a:t>
            </a:fld>
            <a:endParaRPr lang="en-US" dirty="0"/>
          </a:p>
        </p:txBody>
      </p:sp>
      <p:sp>
        <p:nvSpPr>
          <p:cNvPr id="6" name="Footer Placeholder 5">
            <a:extLst>
              <a:ext uri="{FF2B5EF4-FFF2-40B4-BE49-F238E27FC236}">
                <a16:creationId xmlns:a16="http://schemas.microsoft.com/office/drawing/2014/main" id="{DE696EA5-2FA2-464D-982F-C53E6426A84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911B398-191B-4AB1-86ED-00D0046EACF5}"/>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586601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3445CA-54C1-4DDE-A216-DD2414E3F5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06395A-6879-4E93-B24E-067F88AC1D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50FF5B-A6A6-4F0F-AA5D-3F0F69A43A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DA1498-92C7-4E4B-8045-C9195F453964}" type="datetimeFigureOut">
              <a:rPr lang="en-US" smtClean="0"/>
              <a:t>9/19/2024</a:t>
            </a:fld>
            <a:endParaRPr lang="en-US" dirty="0"/>
          </a:p>
        </p:txBody>
      </p:sp>
      <p:sp>
        <p:nvSpPr>
          <p:cNvPr id="5" name="Footer Placeholder 4">
            <a:extLst>
              <a:ext uri="{FF2B5EF4-FFF2-40B4-BE49-F238E27FC236}">
                <a16:creationId xmlns:a16="http://schemas.microsoft.com/office/drawing/2014/main" id="{FA798FAA-76CC-42EF-8BE0-466A41BBAB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149FF02-6890-4E10-B958-1097AD32C6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FEDF93-2BFD-41CA-ABC7-B039102F3792}" type="slidenum">
              <a:rPr lang="en-US" smtClean="0"/>
              <a:t>‹#›</a:t>
            </a:fld>
            <a:endParaRPr lang="en-US" dirty="0"/>
          </a:p>
        </p:txBody>
      </p:sp>
    </p:spTree>
    <p:extLst>
      <p:ext uri="{BB962C8B-B14F-4D97-AF65-F5344CB8AC3E}">
        <p14:creationId xmlns:p14="http://schemas.microsoft.com/office/powerpoint/2010/main" val="26037897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2.jp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chart" Target="../charts/chart2.xml"/></Relationships>
</file>

<file path=ppt/slides/_rels/slide7.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4.png"/><Relationship Id="rId4" Type="http://schemas.microsoft.com/office/2014/relationships/chartEx" Target="../charts/chartEx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00AEF-1595-4419-801B-6E36A33BB8CF}"/>
              </a:ext>
            </a:extLst>
          </p:cNvPr>
          <p:cNvSpPr>
            <a:spLocks noGrp="1"/>
          </p:cNvSpPr>
          <p:nvPr>
            <p:ph type="ctrTitle"/>
          </p:nvPr>
        </p:nvSpPr>
        <p:spPr>
          <a:xfrm>
            <a:off x="1524000" y="3429000"/>
            <a:ext cx="9144000" cy="2160591"/>
          </a:xfrm>
        </p:spPr>
        <p:txBody>
          <a:bodyPr lIns="0" tIns="0" rIns="0" bIns="0" anchor="t">
            <a:spAutoFit/>
          </a:bodyPr>
          <a:lstStyle/>
          <a:p>
            <a:r>
              <a:rPr lang="en-US" sz="2800" b="1" dirty="0">
                <a:solidFill>
                  <a:schemeClr val="bg1"/>
                </a:solidFill>
              </a:rPr>
              <a:t>Logistics Optimization: Loading Trends, Operational Hotspots and Performance Analysis</a:t>
            </a:r>
            <a:br>
              <a:rPr lang="en-US" sz="2800" b="1" dirty="0">
                <a:solidFill>
                  <a:schemeClr val="bg1"/>
                </a:solidFill>
              </a:rPr>
            </a:br>
            <a:br>
              <a:rPr lang="en-US" dirty="0">
                <a:solidFill>
                  <a:schemeClr val="bg1"/>
                </a:solidFill>
              </a:rPr>
            </a:br>
            <a:r>
              <a:rPr lang="en-US" sz="4000" dirty="0">
                <a:solidFill>
                  <a:schemeClr val="accent4"/>
                </a:solidFill>
              </a:rPr>
              <a:t>Presentation</a:t>
            </a:r>
            <a:endParaRPr lang="en-US" dirty="0">
              <a:solidFill>
                <a:schemeClr val="accent4"/>
              </a:solidFill>
            </a:endParaRPr>
          </a:p>
        </p:txBody>
      </p:sp>
      <p:sp>
        <p:nvSpPr>
          <p:cNvPr id="4" name="Diamond 3">
            <a:extLst>
              <a:ext uri="{FF2B5EF4-FFF2-40B4-BE49-F238E27FC236}">
                <a16:creationId xmlns:a16="http://schemas.microsoft.com/office/drawing/2014/main" id="{1C59176D-59A8-4C02-B448-EE01232FB3E7}"/>
              </a:ext>
              <a:ext uri="{C183D7F6-B498-43B3-948B-1728B52AA6E4}">
                <adec:decorative xmlns:adec="http://schemas.microsoft.com/office/drawing/2017/decorative" val="1"/>
              </a:ext>
            </a:extLst>
          </p:cNvPr>
          <p:cNvSpPr/>
          <p:nvPr/>
        </p:nvSpPr>
        <p:spPr>
          <a:xfrm>
            <a:off x="4792318" y="-1035001"/>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iamond 4">
            <a:extLst>
              <a:ext uri="{FF2B5EF4-FFF2-40B4-BE49-F238E27FC236}">
                <a16:creationId xmlns:a16="http://schemas.microsoft.com/office/drawing/2014/main" id="{A50B1817-3C7F-41BC-8557-7A00C928EE16}"/>
              </a:ext>
              <a:ext uri="{C183D7F6-B498-43B3-948B-1728B52AA6E4}">
                <adec:decorative xmlns:adec="http://schemas.microsoft.com/office/drawing/2017/decorative" val="1"/>
              </a:ext>
            </a:extLst>
          </p:cNvPr>
          <p:cNvSpPr/>
          <p:nvPr/>
        </p:nvSpPr>
        <p:spPr>
          <a:xfrm>
            <a:off x="4325257" y="-2245872"/>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descr="Icon of chart. ">
            <a:extLst>
              <a:ext uri="{FF2B5EF4-FFF2-40B4-BE49-F238E27FC236}">
                <a16:creationId xmlns:a16="http://schemas.microsoft.com/office/drawing/2014/main" id="{B95DF07A-CE7E-4D89-9AA0-25F4FFF3B9C7}"/>
              </a:ext>
            </a:extLst>
          </p:cNvPr>
          <p:cNvGrpSpPr/>
          <p:nvPr/>
        </p:nvGrpSpPr>
        <p:grpSpPr>
          <a:xfrm>
            <a:off x="5851021" y="2372230"/>
            <a:ext cx="489958" cy="492680"/>
            <a:chOff x="2025650" y="4786313"/>
            <a:chExt cx="285750" cy="287338"/>
          </a:xfrm>
          <a:solidFill>
            <a:schemeClr val="bg1"/>
          </a:solidFill>
        </p:grpSpPr>
        <p:sp>
          <p:nvSpPr>
            <p:cNvPr id="8" name="Freeform 565">
              <a:extLst>
                <a:ext uri="{FF2B5EF4-FFF2-40B4-BE49-F238E27FC236}">
                  <a16:creationId xmlns:a16="http://schemas.microsoft.com/office/drawing/2014/main" id="{548FC78B-EF83-4185-A63D-1A5A85640B62}"/>
                </a:ext>
              </a:extLst>
            </p:cNvPr>
            <p:cNvSpPr>
              <a:spLocks noEditPoints="1"/>
            </p:cNvSpPr>
            <p:nvPr/>
          </p:nvSpPr>
          <p:spPr bwMode="auto">
            <a:xfrm>
              <a:off x="2025650" y="4786313"/>
              <a:ext cx="285750" cy="287338"/>
            </a:xfrm>
            <a:custGeom>
              <a:avLst/>
              <a:gdLst>
                <a:gd name="T0" fmla="*/ 812 w 903"/>
                <a:gd name="T1" fmla="*/ 500 h 903"/>
                <a:gd name="T2" fmla="*/ 810 w 903"/>
                <a:gd name="T3" fmla="*/ 505 h 903"/>
                <a:gd name="T4" fmla="*/ 806 w 903"/>
                <a:gd name="T5" fmla="*/ 509 h 903"/>
                <a:gd name="T6" fmla="*/ 800 w 903"/>
                <a:gd name="T7" fmla="*/ 511 h 903"/>
                <a:gd name="T8" fmla="*/ 105 w 903"/>
                <a:gd name="T9" fmla="*/ 511 h 903"/>
                <a:gd name="T10" fmla="*/ 99 w 903"/>
                <a:gd name="T11" fmla="*/ 510 h 903"/>
                <a:gd name="T12" fmla="*/ 95 w 903"/>
                <a:gd name="T13" fmla="*/ 507 h 903"/>
                <a:gd name="T14" fmla="*/ 92 w 903"/>
                <a:gd name="T15" fmla="*/ 502 h 903"/>
                <a:gd name="T16" fmla="*/ 90 w 903"/>
                <a:gd name="T17" fmla="*/ 496 h 903"/>
                <a:gd name="T18" fmla="*/ 90 w 903"/>
                <a:gd name="T19" fmla="*/ 105 h 903"/>
                <a:gd name="T20" fmla="*/ 92 w 903"/>
                <a:gd name="T21" fmla="*/ 100 h 903"/>
                <a:gd name="T22" fmla="*/ 95 w 903"/>
                <a:gd name="T23" fmla="*/ 94 h 903"/>
                <a:gd name="T24" fmla="*/ 99 w 903"/>
                <a:gd name="T25" fmla="*/ 91 h 903"/>
                <a:gd name="T26" fmla="*/ 105 w 903"/>
                <a:gd name="T27" fmla="*/ 90 h 903"/>
                <a:gd name="T28" fmla="*/ 800 w 903"/>
                <a:gd name="T29" fmla="*/ 90 h 903"/>
                <a:gd name="T30" fmla="*/ 806 w 903"/>
                <a:gd name="T31" fmla="*/ 92 h 903"/>
                <a:gd name="T32" fmla="*/ 810 w 903"/>
                <a:gd name="T33" fmla="*/ 96 h 903"/>
                <a:gd name="T34" fmla="*/ 812 w 903"/>
                <a:gd name="T35" fmla="*/ 102 h 903"/>
                <a:gd name="T36" fmla="*/ 813 w 903"/>
                <a:gd name="T37" fmla="*/ 496 h 903"/>
                <a:gd name="T38" fmla="*/ 15 w 903"/>
                <a:gd name="T39" fmla="*/ 0 h 903"/>
                <a:gd name="T40" fmla="*/ 9 w 903"/>
                <a:gd name="T41" fmla="*/ 1 h 903"/>
                <a:gd name="T42" fmla="*/ 5 w 903"/>
                <a:gd name="T43" fmla="*/ 4 h 903"/>
                <a:gd name="T44" fmla="*/ 1 w 903"/>
                <a:gd name="T45" fmla="*/ 8 h 903"/>
                <a:gd name="T46" fmla="*/ 0 w 903"/>
                <a:gd name="T47" fmla="*/ 15 h 903"/>
                <a:gd name="T48" fmla="*/ 0 w 903"/>
                <a:gd name="T49" fmla="*/ 590 h 903"/>
                <a:gd name="T50" fmla="*/ 2 w 903"/>
                <a:gd name="T51" fmla="*/ 595 h 903"/>
                <a:gd name="T52" fmla="*/ 7 w 903"/>
                <a:gd name="T53" fmla="*/ 599 h 903"/>
                <a:gd name="T54" fmla="*/ 12 w 903"/>
                <a:gd name="T55" fmla="*/ 602 h 903"/>
                <a:gd name="T56" fmla="*/ 437 w 903"/>
                <a:gd name="T57" fmla="*/ 602 h 903"/>
                <a:gd name="T58" fmla="*/ 260 w 903"/>
                <a:gd name="T59" fmla="*/ 877 h 903"/>
                <a:gd name="T60" fmla="*/ 257 w 903"/>
                <a:gd name="T61" fmla="*/ 883 h 903"/>
                <a:gd name="T62" fmla="*/ 256 w 903"/>
                <a:gd name="T63" fmla="*/ 888 h 903"/>
                <a:gd name="T64" fmla="*/ 257 w 903"/>
                <a:gd name="T65" fmla="*/ 893 h 903"/>
                <a:gd name="T66" fmla="*/ 260 w 903"/>
                <a:gd name="T67" fmla="*/ 899 h 903"/>
                <a:gd name="T68" fmla="*/ 265 w 903"/>
                <a:gd name="T69" fmla="*/ 902 h 903"/>
                <a:gd name="T70" fmla="*/ 271 w 903"/>
                <a:gd name="T71" fmla="*/ 903 h 903"/>
                <a:gd name="T72" fmla="*/ 277 w 903"/>
                <a:gd name="T73" fmla="*/ 902 h 903"/>
                <a:gd name="T74" fmla="*/ 281 w 903"/>
                <a:gd name="T75" fmla="*/ 899 h 903"/>
                <a:gd name="T76" fmla="*/ 621 w 903"/>
                <a:gd name="T77" fmla="*/ 899 h 903"/>
                <a:gd name="T78" fmla="*/ 627 w 903"/>
                <a:gd name="T79" fmla="*/ 902 h 903"/>
                <a:gd name="T80" fmla="*/ 632 w 903"/>
                <a:gd name="T81" fmla="*/ 903 h 903"/>
                <a:gd name="T82" fmla="*/ 637 w 903"/>
                <a:gd name="T83" fmla="*/ 902 h 903"/>
                <a:gd name="T84" fmla="*/ 643 w 903"/>
                <a:gd name="T85" fmla="*/ 899 h 903"/>
                <a:gd name="T86" fmla="*/ 646 w 903"/>
                <a:gd name="T87" fmla="*/ 893 h 903"/>
                <a:gd name="T88" fmla="*/ 647 w 903"/>
                <a:gd name="T89" fmla="*/ 888 h 903"/>
                <a:gd name="T90" fmla="*/ 646 w 903"/>
                <a:gd name="T91" fmla="*/ 883 h 903"/>
                <a:gd name="T92" fmla="*/ 643 w 903"/>
                <a:gd name="T93" fmla="*/ 877 h 903"/>
                <a:gd name="T94" fmla="*/ 467 w 903"/>
                <a:gd name="T95" fmla="*/ 602 h 903"/>
                <a:gd name="T96" fmla="*/ 892 w 903"/>
                <a:gd name="T97" fmla="*/ 602 h 903"/>
                <a:gd name="T98" fmla="*/ 897 w 903"/>
                <a:gd name="T99" fmla="*/ 599 h 903"/>
                <a:gd name="T100" fmla="*/ 900 w 903"/>
                <a:gd name="T101" fmla="*/ 595 h 903"/>
                <a:gd name="T102" fmla="*/ 902 w 903"/>
                <a:gd name="T103" fmla="*/ 590 h 903"/>
                <a:gd name="T104" fmla="*/ 903 w 903"/>
                <a:gd name="T105" fmla="*/ 15 h 903"/>
                <a:gd name="T106" fmla="*/ 902 w 903"/>
                <a:gd name="T107" fmla="*/ 8 h 903"/>
                <a:gd name="T108" fmla="*/ 899 w 903"/>
                <a:gd name="T109" fmla="*/ 4 h 903"/>
                <a:gd name="T110" fmla="*/ 894 w 903"/>
                <a:gd name="T111" fmla="*/ 1 h 903"/>
                <a:gd name="T112" fmla="*/ 888 w 903"/>
                <a:gd name="T11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3" h="903">
                  <a:moveTo>
                    <a:pt x="813" y="496"/>
                  </a:moveTo>
                  <a:lnTo>
                    <a:pt x="812" y="500"/>
                  </a:lnTo>
                  <a:lnTo>
                    <a:pt x="811" y="502"/>
                  </a:lnTo>
                  <a:lnTo>
                    <a:pt x="810" y="505"/>
                  </a:lnTo>
                  <a:lnTo>
                    <a:pt x="808" y="507"/>
                  </a:lnTo>
                  <a:lnTo>
                    <a:pt x="806" y="509"/>
                  </a:lnTo>
                  <a:lnTo>
                    <a:pt x="804" y="510"/>
                  </a:lnTo>
                  <a:lnTo>
                    <a:pt x="800" y="511"/>
                  </a:lnTo>
                  <a:lnTo>
                    <a:pt x="797" y="511"/>
                  </a:lnTo>
                  <a:lnTo>
                    <a:pt x="105" y="511"/>
                  </a:lnTo>
                  <a:lnTo>
                    <a:pt x="102" y="511"/>
                  </a:lnTo>
                  <a:lnTo>
                    <a:pt x="99" y="510"/>
                  </a:lnTo>
                  <a:lnTo>
                    <a:pt x="97" y="509"/>
                  </a:lnTo>
                  <a:lnTo>
                    <a:pt x="95" y="507"/>
                  </a:lnTo>
                  <a:lnTo>
                    <a:pt x="93" y="505"/>
                  </a:lnTo>
                  <a:lnTo>
                    <a:pt x="92" y="502"/>
                  </a:lnTo>
                  <a:lnTo>
                    <a:pt x="90" y="500"/>
                  </a:lnTo>
                  <a:lnTo>
                    <a:pt x="90" y="496"/>
                  </a:lnTo>
                  <a:lnTo>
                    <a:pt x="90" y="316"/>
                  </a:lnTo>
                  <a:lnTo>
                    <a:pt x="90" y="105"/>
                  </a:lnTo>
                  <a:lnTo>
                    <a:pt x="90" y="102"/>
                  </a:lnTo>
                  <a:lnTo>
                    <a:pt x="92" y="100"/>
                  </a:lnTo>
                  <a:lnTo>
                    <a:pt x="93" y="96"/>
                  </a:lnTo>
                  <a:lnTo>
                    <a:pt x="95" y="94"/>
                  </a:lnTo>
                  <a:lnTo>
                    <a:pt x="97" y="92"/>
                  </a:lnTo>
                  <a:lnTo>
                    <a:pt x="99" y="91"/>
                  </a:lnTo>
                  <a:lnTo>
                    <a:pt x="102" y="90"/>
                  </a:lnTo>
                  <a:lnTo>
                    <a:pt x="105" y="90"/>
                  </a:lnTo>
                  <a:lnTo>
                    <a:pt x="798" y="90"/>
                  </a:lnTo>
                  <a:lnTo>
                    <a:pt x="800" y="90"/>
                  </a:lnTo>
                  <a:lnTo>
                    <a:pt x="804" y="91"/>
                  </a:lnTo>
                  <a:lnTo>
                    <a:pt x="806" y="92"/>
                  </a:lnTo>
                  <a:lnTo>
                    <a:pt x="808" y="94"/>
                  </a:lnTo>
                  <a:lnTo>
                    <a:pt x="810" y="96"/>
                  </a:lnTo>
                  <a:lnTo>
                    <a:pt x="811" y="100"/>
                  </a:lnTo>
                  <a:lnTo>
                    <a:pt x="812" y="102"/>
                  </a:lnTo>
                  <a:lnTo>
                    <a:pt x="813" y="105"/>
                  </a:lnTo>
                  <a:lnTo>
                    <a:pt x="813" y="496"/>
                  </a:lnTo>
                  <a:close/>
                  <a:moveTo>
                    <a:pt x="888" y="0"/>
                  </a:moveTo>
                  <a:lnTo>
                    <a:pt x="15" y="0"/>
                  </a:lnTo>
                  <a:lnTo>
                    <a:pt x="12" y="0"/>
                  </a:lnTo>
                  <a:lnTo>
                    <a:pt x="9" y="1"/>
                  </a:lnTo>
                  <a:lnTo>
                    <a:pt x="7" y="2"/>
                  </a:lnTo>
                  <a:lnTo>
                    <a:pt x="5" y="4"/>
                  </a:lnTo>
                  <a:lnTo>
                    <a:pt x="2" y="6"/>
                  </a:lnTo>
                  <a:lnTo>
                    <a:pt x="1" y="8"/>
                  </a:lnTo>
                  <a:lnTo>
                    <a:pt x="0" y="12"/>
                  </a:lnTo>
                  <a:lnTo>
                    <a:pt x="0" y="15"/>
                  </a:lnTo>
                  <a:lnTo>
                    <a:pt x="0" y="587"/>
                  </a:lnTo>
                  <a:lnTo>
                    <a:pt x="0" y="590"/>
                  </a:lnTo>
                  <a:lnTo>
                    <a:pt x="1" y="593"/>
                  </a:lnTo>
                  <a:lnTo>
                    <a:pt x="2" y="595"/>
                  </a:lnTo>
                  <a:lnTo>
                    <a:pt x="5" y="597"/>
                  </a:lnTo>
                  <a:lnTo>
                    <a:pt x="7" y="599"/>
                  </a:lnTo>
                  <a:lnTo>
                    <a:pt x="9" y="601"/>
                  </a:lnTo>
                  <a:lnTo>
                    <a:pt x="12" y="602"/>
                  </a:lnTo>
                  <a:lnTo>
                    <a:pt x="15" y="602"/>
                  </a:lnTo>
                  <a:lnTo>
                    <a:pt x="437" y="602"/>
                  </a:lnTo>
                  <a:lnTo>
                    <a:pt x="437" y="701"/>
                  </a:lnTo>
                  <a:lnTo>
                    <a:pt x="260" y="877"/>
                  </a:lnTo>
                  <a:lnTo>
                    <a:pt x="259" y="879"/>
                  </a:lnTo>
                  <a:lnTo>
                    <a:pt x="257" y="883"/>
                  </a:lnTo>
                  <a:lnTo>
                    <a:pt x="256" y="885"/>
                  </a:lnTo>
                  <a:lnTo>
                    <a:pt x="256" y="888"/>
                  </a:lnTo>
                  <a:lnTo>
                    <a:pt x="256" y="891"/>
                  </a:lnTo>
                  <a:lnTo>
                    <a:pt x="257" y="893"/>
                  </a:lnTo>
                  <a:lnTo>
                    <a:pt x="259" y="897"/>
                  </a:lnTo>
                  <a:lnTo>
                    <a:pt x="260" y="899"/>
                  </a:lnTo>
                  <a:lnTo>
                    <a:pt x="263" y="901"/>
                  </a:lnTo>
                  <a:lnTo>
                    <a:pt x="265" y="902"/>
                  </a:lnTo>
                  <a:lnTo>
                    <a:pt x="268" y="903"/>
                  </a:lnTo>
                  <a:lnTo>
                    <a:pt x="271" y="903"/>
                  </a:lnTo>
                  <a:lnTo>
                    <a:pt x="274" y="903"/>
                  </a:lnTo>
                  <a:lnTo>
                    <a:pt x="277" y="902"/>
                  </a:lnTo>
                  <a:lnTo>
                    <a:pt x="279" y="901"/>
                  </a:lnTo>
                  <a:lnTo>
                    <a:pt x="281" y="899"/>
                  </a:lnTo>
                  <a:lnTo>
                    <a:pt x="452" y="728"/>
                  </a:lnTo>
                  <a:lnTo>
                    <a:pt x="621" y="899"/>
                  </a:lnTo>
                  <a:lnTo>
                    <a:pt x="623" y="901"/>
                  </a:lnTo>
                  <a:lnTo>
                    <a:pt x="627" y="902"/>
                  </a:lnTo>
                  <a:lnTo>
                    <a:pt x="629" y="903"/>
                  </a:lnTo>
                  <a:lnTo>
                    <a:pt x="632" y="903"/>
                  </a:lnTo>
                  <a:lnTo>
                    <a:pt x="635" y="903"/>
                  </a:lnTo>
                  <a:lnTo>
                    <a:pt x="637" y="902"/>
                  </a:lnTo>
                  <a:lnTo>
                    <a:pt x="641" y="901"/>
                  </a:lnTo>
                  <a:lnTo>
                    <a:pt x="643" y="899"/>
                  </a:lnTo>
                  <a:lnTo>
                    <a:pt x="645" y="897"/>
                  </a:lnTo>
                  <a:lnTo>
                    <a:pt x="646" y="893"/>
                  </a:lnTo>
                  <a:lnTo>
                    <a:pt x="647" y="891"/>
                  </a:lnTo>
                  <a:lnTo>
                    <a:pt x="647" y="888"/>
                  </a:lnTo>
                  <a:lnTo>
                    <a:pt x="647" y="885"/>
                  </a:lnTo>
                  <a:lnTo>
                    <a:pt x="646" y="883"/>
                  </a:lnTo>
                  <a:lnTo>
                    <a:pt x="645" y="879"/>
                  </a:lnTo>
                  <a:lnTo>
                    <a:pt x="643" y="877"/>
                  </a:lnTo>
                  <a:lnTo>
                    <a:pt x="467" y="701"/>
                  </a:lnTo>
                  <a:lnTo>
                    <a:pt x="467" y="602"/>
                  </a:lnTo>
                  <a:lnTo>
                    <a:pt x="888" y="602"/>
                  </a:lnTo>
                  <a:lnTo>
                    <a:pt x="892" y="602"/>
                  </a:lnTo>
                  <a:lnTo>
                    <a:pt x="894" y="601"/>
                  </a:lnTo>
                  <a:lnTo>
                    <a:pt x="897" y="599"/>
                  </a:lnTo>
                  <a:lnTo>
                    <a:pt x="899" y="597"/>
                  </a:lnTo>
                  <a:lnTo>
                    <a:pt x="900" y="595"/>
                  </a:lnTo>
                  <a:lnTo>
                    <a:pt x="902" y="593"/>
                  </a:lnTo>
                  <a:lnTo>
                    <a:pt x="902" y="590"/>
                  </a:lnTo>
                  <a:lnTo>
                    <a:pt x="903" y="587"/>
                  </a:lnTo>
                  <a:lnTo>
                    <a:pt x="903" y="15"/>
                  </a:lnTo>
                  <a:lnTo>
                    <a:pt x="902" y="12"/>
                  </a:lnTo>
                  <a:lnTo>
                    <a:pt x="902" y="8"/>
                  </a:lnTo>
                  <a:lnTo>
                    <a:pt x="900" y="6"/>
                  </a:lnTo>
                  <a:lnTo>
                    <a:pt x="899" y="4"/>
                  </a:lnTo>
                  <a:lnTo>
                    <a:pt x="897" y="2"/>
                  </a:lnTo>
                  <a:lnTo>
                    <a:pt x="894" y="1"/>
                  </a:lnTo>
                  <a:lnTo>
                    <a:pt x="892" y="0"/>
                  </a:lnTo>
                  <a:lnTo>
                    <a:pt x="8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566">
              <a:extLst>
                <a:ext uri="{FF2B5EF4-FFF2-40B4-BE49-F238E27FC236}">
                  <a16:creationId xmlns:a16="http://schemas.microsoft.com/office/drawing/2014/main" id="{B7B50F87-A3AA-4FB6-9692-24BF5512FC5B}"/>
                </a:ext>
              </a:extLst>
            </p:cNvPr>
            <p:cNvSpPr>
              <a:spLocks/>
            </p:cNvSpPr>
            <p:nvPr/>
          </p:nvSpPr>
          <p:spPr bwMode="auto">
            <a:xfrm>
              <a:off x="2054225" y="4843463"/>
              <a:ext cx="200025" cy="73025"/>
            </a:xfrm>
            <a:custGeom>
              <a:avLst/>
              <a:gdLst>
                <a:gd name="T0" fmla="*/ 151 w 632"/>
                <a:gd name="T1" fmla="*/ 151 h 226"/>
                <a:gd name="T2" fmla="*/ 157 w 632"/>
                <a:gd name="T3" fmla="*/ 149 h 226"/>
                <a:gd name="T4" fmla="*/ 161 w 632"/>
                <a:gd name="T5" fmla="*/ 146 h 226"/>
                <a:gd name="T6" fmla="*/ 288 w 632"/>
                <a:gd name="T7" fmla="*/ 217 h 226"/>
                <a:gd name="T8" fmla="*/ 292 w 632"/>
                <a:gd name="T9" fmla="*/ 223 h 226"/>
                <a:gd name="T10" fmla="*/ 299 w 632"/>
                <a:gd name="T11" fmla="*/ 226 h 226"/>
                <a:gd name="T12" fmla="*/ 302 w 632"/>
                <a:gd name="T13" fmla="*/ 226 h 226"/>
                <a:gd name="T14" fmla="*/ 307 w 632"/>
                <a:gd name="T15" fmla="*/ 225 h 226"/>
                <a:gd name="T16" fmla="*/ 313 w 632"/>
                <a:gd name="T17" fmla="*/ 222 h 226"/>
                <a:gd name="T18" fmla="*/ 471 w 632"/>
                <a:gd name="T19" fmla="*/ 191 h 226"/>
                <a:gd name="T20" fmla="*/ 477 w 632"/>
                <a:gd name="T21" fmla="*/ 195 h 226"/>
                <a:gd name="T22" fmla="*/ 483 w 632"/>
                <a:gd name="T23" fmla="*/ 196 h 226"/>
                <a:gd name="T24" fmla="*/ 488 w 632"/>
                <a:gd name="T25" fmla="*/ 194 h 226"/>
                <a:gd name="T26" fmla="*/ 494 w 632"/>
                <a:gd name="T27" fmla="*/ 191 h 226"/>
                <a:gd name="T28" fmla="*/ 631 w 632"/>
                <a:gd name="T29" fmla="*/ 23 h 226"/>
                <a:gd name="T30" fmla="*/ 632 w 632"/>
                <a:gd name="T31" fmla="*/ 16 h 226"/>
                <a:gd name="T32" fmla="*/ 632 w 632"/>
                <a:gd name="T33" fmla="*/ 11 h 226"/>
                <a:gd name="T34" fmla="*/ 629 w 632"/>
                <a:gd name="T35" fmla="*/ 5 h 226"/>
                <a:gd name="T36" fmla="*/ 625 w 632"/>
                <a:gd name="T37" fmla="*/ 2 h 226"/>
                <a:gd name="T38" fmla="*/ 619 w 632"/>
                <a:gd name="T39" fmla="*/ 0 h 226"/>
                <a:gd name="T40" fmla="*/ 613 w 632"/>
                <a:gd name="T41" fmla="*/ 1 h 226"/>
                <a:gd name="T42" fmla="*/ 607 w 632"/>
                <a:gd name="T43" fmla="*/ 3 h 226"/>
                <a:gd name="T44" fmla="*/ 481 w 632"/>
                <a:gd name="T45" fmla="*/ 159 h 226"/>
                <a:gd name="T46" fmla="*/ 415 w 632"/>
                <a:gd name="T47" fmla="*/ 93 h 226"/>
                <a:gd name="T48" fmla="*/ 409 w 632"/>
                <a:gd name="T49" fmla="*/ 91 h 226"/>
                <a:gd name="T50" fmla="*/ 404 w 632"/>
                <a:gd name="T51" fmla="*/ 91 h 226"/>
                <a:gd name="T52" fmla="*/ 398 w 632"/>
                <a:gd name="T53" fmla="*/ 93 h 226"/>
                <a:gd name="T54" fmla="*/ 307 w 632"/>
                <a:gd name="T55" fmla="*/ 185 h 226"/>
                <a:gd name="T56" fmla="*/ 247 w 632"/>
                <a:gd name="T57" fmla="*/ 39 h 226"/>
                <a:gd name="T58" fmla="*/ 242 w 632"/>
                <a:gd name="T59" fmla="*/ 34 h 226"/>
                <a:gd name="T60" fmla="*/ 234 w 632"/>
                <a:gd name="T61" fmla="*/ 33 h 226"/>
                <a:gd name="T62" fmla="*/ 227 w 632"/>
                <a:gd name="T63" fmla="*/ 35 h 226"/>
                <a:gd name="T64" fmla="*/ 144 w 632"/>
                <a:gd name="T65" fmla="*/ 121 h 226"/>
                <a:gd name="T66" fmla="*/ 12 w 632"/>
                <a:gd name="T67" fmla="*/ 121 h 226"/>
                <a:gd name="T68" fmla="*/ 7 w 632"/>
                <a:gd name="T69" fmla="*/ 123 h 226"/>
                <a:gd name="T70" fmla="*/ 3 w 632"/>
                <a:gd name="T71" fmla="*/ 128 h 226"/>
                <a:gd name="T72" fmla="*/ 0 w 632"/>
                <a:gd name="T73" fmla="*/ 133 h 226"/>
                <a:gd name="T74" fmla="*/ 0 w 632"/>
                <a:gd name="T75" fmla="*/ 138 h 226"/>
                <a:gd name="T76" fmla="*/ 3 w 632"/>
                <a:gd name="T77" fmla="*/ 144 h 226"/>
                <a:gd name="T78" fmla="*/ 7 w 632"/>
                <a:gd name="T79" fmla="*/ 148 h 226"/>
                <a:gd name="T80" fmla="*/ 12 w 632"/>
                <a:gd name="T81" fmla="*/ 150 h 226"/>
                <a:gd name="T82" fmla="*/ 15 w 632"/>
                <a:gd name="T83" fmla="*/ 15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32" h="226">
                  <a:moveTo>
                    <a:pt x="15" y="151"/>
                  </a:moveTo>
                  <a:lnTo>
                    <a:pt x="151" y="151"/>
                  </a:lnTo>
                  <a:lnTo>
                    <a:pt x="154" y="150"/>
                  </a:lnTo>
                  <a:lnTo>
                    <a:pt x="157" y="149"/>
                  </a:lnTo>
                  <a:lnTo>
                    <a:pt x="159" y="148"/>
                  </a:lnTo>
                  <a:lnTo>
                    <a:pt x="161" y="146"/>
                  </a:lnTo>
                  <a:lnTo>
                    <a:pt x="230" y="75"/>
                  </a:lnTo>
                  <a:lnTo>
                    <a:pt x="288" y="217"/>
                  </a:lnTo>
                  <a:lnTo>
                    <a:pt x="289" y="220"/>
                  </a:lnTo>
                  <a:lnTo>
                    <a:pt x="292" y="223"/>
                  </a:lnTo>
                  <a:lnTo>
                    <a:pt x="294" y="224"/>
                  </a:lnTo>
                  <a:lnTo>
                    <a:pt x="299" y="226"/>
                  </a:lnTo>
                  <a:lnTo>
                    <a:pt x="300" y="226"/>
                  </a:lnTo>
                  <a:lnTo>
                    <a:pt x="302" y="226"/>
                  </a:lnTo>
                  <a:lnTo>
                    <a:pt x="304" y="226"/>
                  </a:lnTo>
                  <a:lnTo>
                    <a:pt x="307" y="225"/>
                  </a:lnTo>
                  <a:lnTo>
                    <a:pt x="309" y="223"/>
                  </a:lnTo>
                  <a:lnTo>
                    <a:pt x="313" y="222"/>
                  </a:lnTo>
                  <a:lnTo>
                    <a:pt x="407" y="127"/>
                  </a:lnTo>
                  <a:lnTo>
                    <a:pt x="471" y="191"/>
                  </a:lnTo>
                  <a:lnTo>
                    <a:pt x="473" y="193"/>
                  </a:lnTo>
                  <a:lnTo>
                    <a:pt x="477" y="195"/>
                  </a:lnTo>
                  <a:lnTo>
                    <a:pt x="480" y="196"/>
                  </a:lnTo>
                  <a:lnTo>
                    <a:pt x="483" y="196"/>
                  </a:lnTo>
                  <a:lnTo>
                    <a:pt x="486" y="195"/>
                  </a:lnTo>
                  <a:lnTo>
                    <a:pt x="488" y="194"/>
                  </a:lnTo>
                  <a:lnTo>
                    <a:pt x="492" y="193"/>
                  </a:lnTo>
                  <a:lnTo>
                    <a:pt x="494" y="191"/>
                  </a:lnTo>
                  <a:lnTo>
                    <a:pt x="629" y="25"/>
                  </a:lnTo>
                  <a:lnTo>
                    <a:pt x="631" y="23"/>
                  </a:lnTo>
                  <a:lnTo>
                    <a:pt x="632" y="19"/>
                  </a:lnTo>
                  <a:lnTo>
                    <a:pt x="632" y="16"/>
                  </a:lnTo>
                  <a:lnTo>
                    <a:pt x="632" y="14"/>
                  </a:lnTo>
                  <a:lnTo>
                    <a:pt x="632" y="11"/>
                  </a:lnTo>
                  <a:lnTo>
                    <a:pt x="631" y="9"/>
                  </a:lnTo>
                  <a:lnTo>
                    <a:pt x="629" y="5"/>
                  </a:lnTo>
                  <a:lnTo>
                    <a:pt x="627" y="3"/>
                  </a:lnTo>
                  <a:lnTo>
                    <a:pt x="625" y="2"/>
                  </a:lnTo>
                  <a:lnTo>
                    <a:pt x="621" y="1"/>
                  </a:lnTo>
                  <a:lnTo>
                    <a:pt x="619" y="0"/>
                  </a:lnTo>
                  <a:lnTo>
                    <a:pt x="616" y="0"/>
                  </a:lnTo>
                  <a:lnTo>
                    <a:pt x="613" y="1"/>
                  </a:lnTo>
                  <a:lnTo>
                    <a:pt x="611" y="2"/>
                  </a:lnTo>
                  <a:lnTo>
                    <a:pt x="607" y="3"/>
                  </a:lnTo>
                  <a:lnTo>
                    <a:pt x="605" y="5"/>
                  </a:lnTo>
                  <a:lnTo>
                    <a:pt x="481" y="159"/>
                  </a:lnTo>
                  <a:lnTo>
                    <a:pt x="418" y="95"/>
                  </a:lnTo>
                  <a:lnTo>
                    <a:pt x="415" y="93"/>
                  </a:lnTo>
                  <a:lnTo>
                    <a:pt x="412" y="91"/>
                  </a:lnTo>
                  <a:lnTo>
                    <a:pt x="409" y="91"/>
                  </a:lnTo>
                  <a:lnTo>
                    <a:pt x="407" y="90"/>
                  </a:lnTo>
                  <a:lnTo>
                    <a:pt x="404" y="91"/>
                  </a:lnTo>
                  <a:lnTo>
                    <a:pt x="400" y="91"/>
                  </a:lnTo>
                  <a:lnTo>
                    <a:pt x="398" y="93"/>
                  </a:lnTo>
                  <a:lnTo>
                    <a:pt x="396" y="95"/>
                  </a:lnTo>
                  <a:lnTo>
                    <a:pt x="307" y="185"/>
                  </a:lnTo>
                  <a:lnTo>
                    <a:pt x="249" y="42"/>
                  </a:lnTo>
                  <a:lnTo>
                    <a:pt x="247" y="39"/>
                  </a:lnTo>
                  <a:lnTo>
                    <a:pt x="244" y="36"/>
                  </a:lnTo>
                  <a:lnTo>
                    <a:pt x="242" y="34"/>
                  </a:lnTo>
                  <a:lnTo>
                    <a:pt x="237" y="33"/>
                  </a:lnTo>
                  <a:lnTo>
                    <a:pt x="234" y="33"/>
                  </a:lnTo>
                  <a:lnTo>
                    <a:pt x="230" y="33"/>
                  </a:lnTo>
                  <a:lnTo>
                    <a:pt x="227" y="35"/>
                  </a:lnTo>
                  <a:lnTo>
                    <a:pt x="224" y="38"/>
                  </a:lnTo>
                  <a:lnTo>
                    <a:pt x="144" y="121"/>
                  </a:lnTo>
                  <a:lnTo>
                    <a:pt x="15" y="121"/>
                  </a:lnTo>
                  <a:lnTo>
                    <a:pt x="12" y="121"/>
                  </a:lnTo>
                  <a:lnTo>
                    <a:pt x="9" y="122"/>
                  </a:lnTo>
                  <a:lnTo>
                    <a:pt x="7" y="123"/>
                  </a:lnTo>
                  <a:lnTo>
                    <a:pt x="5" y="126"/>
                  </a:lnTo>
                  <a:lnTo>
                    <a:pt x="3" y="128"/>
                  </a:lnTo>
                  <a:lnTo>
                    <a:pt x="2" y="130"/>
                  </a:lnTo>
                  <a:lnTo>
                    <a:pt x="0" y="133"/>
                  </a:lnTo>
                  <a:lnTo>
                    <a:pt x="0" y="136"/>
                  </a:lnTo>
                  <a:lnTo>
                    <a:pt x="0" y="138"/>
                  </a:lnTo>
                  <a:lnTo>
                    <a:pt x="2" y="142"/>
                  </a:lnTo>
                  <a:lnTo>
                    <a:pt x="3" y="144"/>
                  </a:lnTo>
                  <a:lnTo>
                    <a:pt x="5" y="146"/>
                  </a:lnTo>
                  <a:lnTo>
                    <a:pt x="7" y="148"/>
                  </a:lnTo>
                  <a:lnTo>
                    <a:pt x="9" y="150"/>
                  </a:lnTo>
                  <a:lnTo>
                    <a:pt x="12" y="150"/>
                  </a:lnTo>
                  <a:lnTo>
                    <a:pt x="15" y="151"/>
                  </a:lnTo>
                  <a:lnTo>
                    <a:pt x="15"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 name="TextBox 2">
            <a:extLst>
              <a:ext uri="{FF2B5EF4-FFF2-40B4-BE49-F238E27FC236}">
                <a16:creationId xmlns:a16="http://schemas.microsoft.com/office/drawing/2014/main" id="{0896063E-1A57-E1A8-29AB-F355A2A5460E}"/>
              </a:ext>
            </a:extLst>
          </p:cNvPr>
          <p:cNvSpPr txBox="1"/>
          <p:nvPr/>
        </p:nvSpPr>
        <p:spPr>
          <a:xfrm>
            <a:off x="9859314" y="6211669"/>
            <a:ext cx="2032929" cy="646331"/>
          </a:xfrm>
          <a:prstGeom prst="rect">
            <a:avLst/>
          </a:prstGeom>
          <a:noFill/>
        </p:spPr>
        <p:txBody>
          <a:bodyPr wrap="none" rtlCol="0">
            <a:spAutoFit/>
          </a:bodyPr>
          <a:lstStyle/>
          <a:p>
            <a:r>
              <a:rPr lang="en-IN" dirty="0">
                <a:solidFill>
                  <a:schemeClr val="bg1"/>
                </a:solidFill>
              </a:rPr>
              <a:t>By Shramana Sinha</a:t>
            </a:r>
          </a:p>
          <a:p>
            <a:endParaRPr lang="en-IN" dirty="0">
              <a:solidFill>
                <a:schemeClr val="bg1"/>
              </a:solidFill>
            </a:endParaRPr>
          </a:p>
        </p:txBody>
      </p:sp>
    </p:spTree>
    <p:extLst>
      <p:ext uri="{BB962C8B-B14F-4D97-AF65-F5344CB8AC3E}">
        <p14:creationId xmlns:p14="http://schemas.microsoft.com/office/powerpoint/2010/main" val="23878490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B5981CF1-BC08-49F8-B0F9-AAF98EC67450}"/>
              </a:ext>
            </a:extLst>
          </p:cNvPr>
          <p:cNvSpPr>
            <a:spLocks noGrp="1"/>
          </p:cNvSpPr>
          <p:nvPr>
            <p:ph type="title" idx="4294967295"/>
          </p:nvPr>
        </p:nvSpPr>
        <p:spPr>
          <a:xfrm>
            <a:off x="0" y="365125"/>
            <a:ext cx="10515600" cy="1325563"/>
          </a:xfrm>
        </p:spPr>
        <p:txBody>
          <a:bodyPr/>
          <a:lstStyle/>
          <a:p>
            <a:r>
              <a:rPr lang="en-US" dirty="0"/>
              <a:t>Project analysis slide 2</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633012" y="522898"/>
            <a:ext cx="3558988"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Organizational Background</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349623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5" name="Rectangle: Rounded Corners 24">
            <a:extLst>
              <a:ext uri="{FF2B5EF4-FFF2-40B4-BE49-F238E27FC236}">
                <a16:creationId xmlns:a16="http://schemas.microsoft.com/office/drawing/2014/main" id="{94A75A79-A67A-4A23-8588-7FC5EB9A5183}"/>
              </a:ext>
              <a:ext uri="{C183D7F6-B498-43B3-948B-1728B52AA6E4}">
                <adec:decorative xmlns:adec="http://schemas.microsoft.com/office/drawing/2017/decorative" val="1"/>
              </a:ext>
            </a:extLst>
          </p:cNvPr>
          <p:cNvSpPr/>
          <p:nvPr/>
        </p:nvSpPr>
        <p:spPr>
          <a:xfrm>
            <a:off x="1186639" y="1172472"/>
            <a:ext cx="3660775" cy="1523226"/>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t>Aakash Logistics</a:t>
            </a:r>
            <a:r>
              <a:rPr lang="en-US" sz="1600" dirty="0"/>
              <a:t>, a transport and logistics firm based in Bankura, West Bengal, was established in 2017 by Adrish Kanti Sinha.</a:t>
            </a:r>
          </a:p>
        </p:txBody>
      </p:sp>
      <p:sp>
        <p:nvSpPr>
          <p:cNvPr id="27" name="Rectangle: Rounded Corners 26">
            <a:extLst>
              <a:ext uri="{FF2B5EF4-FFF2-40B4-BE49-F238E27FC236}">
                <a16:creationId xmlns:a16="http://schemas.microsoft.com/office/drawing/2014/main" id="{71BB375D-5EE6-4428-9817-2C7DB6B94332}"/>
              </a:ext>
              <a:ext uri="{C183D7F6-B498-43B3-948B-1728B52AA6E4}">
                <adec:decorative xmlns:adec="http://schemas.microsoft.com/office/drawing/2017/decorative" val="1"/>
              </a:ext>
            </a:extLst>
          </p:cNvPr>
          <p:cNvSpPr/>
          <p:nvPr/>
        </p:nvSpPr>
        <p:spPr>
          <a:xfrm>
            <a:off x="1186639" y="2982179"/>
            <a:ext cx="3660775" cy="1523226"/>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It is a transport partner of </a:t>
            </a:r>
            <a:r>
              <a:rPr lang="en-US" sz="1600" b="1" dirty="0"/>
              <a:t>OCL-Dalmia</a:t>
            </a:r>
            <a:r>
              <a:rPr lang="en-US" sz="1600" dirty="0"/>
              <a:t>, Medinipur, West Bengal. It is responsible for delivering cement to the dealers as per OCL’s demand.</a:t>
            </a:r>
          </a:p>
        </p:txBody>
      </p:sp>
      <p:sp>
        <p:nvSpPr>
          <p:cNvPr id="29" name="Rectangle: Rounded Corners 28">
            <a:extLst>
              <a:ext uri="{FF2B5EF4-FFF2-40B4-BE49-F238E27FC236}">
                <a16:creationId xmlns:a16="http://schemas.microsoft.com/office/drawing/2014/main" id="{D4D7D4B6-62C2-45AB-89A5-3A41DA021FD2}"/>
              </a:ext>
              <a:ext uri="{C183D7F6-B498-43B3-948B-1728B52AA6E4}">
                <adec:decorative xmlns:adec="http://schemas.microsoft.com/office/drawing/2017/decorative" val="1"/>
              </a:ext>
            </a:extLst>
          </p:cNvPr>
          <p:cNvSpPr/>
          <p:nvPr/>
        </p:nvSpPr>
        <p:spPr>
          <a:xfrm>
            <a:off x="1186639" y="4791886"/>
            <a:ext cx="3753721" cy="1347774"/>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It operates mainly within Bankura, Medinipur, and Paschim Burdwan with a fleet of </a:t>
            </a:r>
            <a:r>
              <a:rPr lang="en-US" sz="1600" b="1" dirty="0"/>
              <a:t>twelve owner-operated trucks</a:t>
            </a:r>
            <a:r>
              <a:rPr lang="en-US" sz="1600" dirty="0"/>
              <a:t>. </a:t>
            </a:r>
          </a:p>
        </p:txBody>
      </p:sp>
      <p:pic>
        <p:nvPicPr>
          <p:cNvPr id="12" name="Picture 11">
            <a:extLst>
              <a:ext uri="{FF2B5EF4-FFF2-40B4-BE49-F238E27FC236}">
                <a16:creationId xmlns:a16="http://schemas.microsoft.com/office/drawing/2014/main" id="{75F28E27-31BF-34BF-46D6-901223D8E1D0}"/>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t="21568" b="22184"/>
          <a:stretch/>
        </p:blipFill>
        <p:spPr>
          <a:xfrm>
            <a:off x="6029619" y="1172472"/>
            <a:ext cx="4797584" cy="2073526"/>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18" name="Picture 17">
            <a:extLst>
              <a:ext uri="{FF2B5EF4-FFF2-40B4-BE49-F238E27FC236}">
                <a16:creationId xmlns:a16="http://schemas.microsoft.com/office/drawing/2014/main" id="{59A46CC6-8332-2A71-BAC3-7F05A32E44A3}"/>
              </a:ext>
            </a:extLst>
          </p:cNvPr>
          <p:cNvPicPr>
            <a:picLocks noChangeAspect="1"/>
          </p:cNvPicPr>
          <p:nvPr/>
        </p:nvPicPr>
        <p:blipFill rotWithShape="1">
          <a:blip r:embed="rId5">
            <a:extLst>
              <a:ext uri="{28A0092B-C50C-407E-A947-70E740481C1C}">
                <a14:useLocalDpi xmlns:a14="http://schemas.microsoft.com/office/drawing/2010/main" val="0"/>
              </a:ext>
            </a:extLst>
          </a:blip>
          <a:srcRect t="7625" b="19477"/>
          <a:stretch/>
        </p:blipFill>
        <p:spPr>
          <a:xfrm>
            <a:off x="6029619" y="3594848"/>
            <a:ext cx="4829535" cy="2662518"/>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2997151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rapezoid 1">
            <a:extLst>
              <a:ext uri="{FF2B5EF4-FFF2-40B4-BE49-F238E27FC236}">
                <a16:creationId xmlns:a16="http://schemas.microsoft.com/office/drawing/2014/main" id="{017D3EB2-37F4-C90D-26D1-6AD6D000C73C}"/>
              </a:ext>
              <a:ext uri="{C183D7F6-B498-43B3-948B-1728B52AA6E4}">
                <adec:decorative xmlns:adec="http://schemas.microsoft.com/office/drawing/2017/decorative" val="1"/>
              </a:ext>
            </a:extLst>
          </p:cNvPr>
          <p:cNvSpPr/>
          <p:nvPr/>
        </p:nvSpPr>
        <p:spPr>
          <a:xfrm rot="5400000">
            <a:off x="7939667" y="2323657"/>
            <a:ext cx="4336142" cy="2744085"/>
          </a:xfrm>
          <a:prstGeom prst="trapezoid">
            <a:avLst>
              <a:gd name="adj" fmla="val 20487"/>
            </a:avLst>
          </a:prstGeom>
          <a:solidFill>
            <a:srgbClr val="0D829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7240456" y="522898"/>
            <a:ext cx="4951544"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Problems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805224"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6" name="Trapezoid 5">
            <a:extLst>
              <a:ext uri="{FF2B5EF4-FFF2-40B4-BE49-F238E27FC236}">
                <a16:creationId xmlns:a16="http://schemas.microsoft.com/office/drawing/2014/main" id="{B5A07EEA-A394-BF8B-8571-9C9EDE84A04A}"/>
              </a:ext>
              <a:ext uri="{C183D7F6-B498-43B3-948B-1728B52AA6E4}">
                <adec:decorative xmlns:adec="http://schemas.microsoft.com/office/drawing/2017/decorative" val="1"/>
              </a:ext>
            </a:extLst>
          </p:cNvPr>
          <p:cNvSpPr/>
          <p:nvPr/>
        </p:nvSpPr>
        <p:spPr>
          <a:xfrm rot="5400000">
            <a:off x="3927929" y="2246826"/>
            <a:ext cx="4336142" cy="2922936"/>
          </a:xfrm>
          <a:prstGeom prst="trapezoid">
            <a:avLst>
              <a:gd name="adj" fmla="val 14246"/>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C31EAEB3-F953-43BE-04A3-D1A91700BC30}"/>
              </a:ext>
            </a:extLst>
          </p:cNvPr>
          <p:cNvSpPr/>
          <p:nvPr/>
        </p:nvSpPr>
        <p:spPr>
          <a:xfrm>
            <a:off x="5130219" y="2012143"/>
            <a:ext cx="1931561" cy="738664"/>
          </a:xfrm>
          <a:prstGeom prst="rect">
            <a:avLst/>
          </a:prstGeom>
        </p:spPr>
        <p:txBody>
          <a:bodyPr wrap="square" lIns="0" tIns="0" rIns="0" bIns="0">
            <a:spAutoFit/>
          </a:bodyPr>
          <a:lstStyle/>
          <a:p>
            <a:pPr algn="ctr"/>
            <a:r>
              <a:rPr lang="en-US" sz="1600" b="1" dirty="0">
                <a:solidFill>
                  <a:schemeClr val="bg1"/>
                </a:solidFill>
              </a:rPr>
              <a:t>2. Improving the efficiency of backhaul trips coordination</a:t>
            </a:r>
          </a:p>
        </p:txBody>
      </p:sp>
      <p:sp>
        <p:nvSpPr>
          <p:cNvPr id="10" name="Rectangle 9">
            <a:extLst>
              <a:ext uri="{FF2B5EF4-FFF2-40B4-BE49-F238E27FC236}">
                <a16:creationId xmlns:a16="http://schemas.microsoft.com/office/drawing/2014/main" id="{D7BB13C9-91A8-19CA-A9B7-7581D56E931B}"/>
              </a:ext>
            </a:extLst>
          </p:cNvPr>
          <p:cNvSpPr/>
          <p:nvPr/>
        </p:nvSpPr>
        <p:spPr>
          <a:xfrm>
            <a:off x="4805224" y="2964486"/>
            <a:ext cx="2576650" cy="2416302"/>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It faces challenges in securing return freights in the vicinity of the unloading locations. On average, backhaul trips earn 10-30% less than front hauls. However when trips involve empty miles, they do not contribute to revenue generation. The firm is currently only able to make about 68% of all trips as roundtrip hauls.</a:t>
            </a:r>
          </a:p>
        </p:txBody>
      </p:sp>
      <p:sp>
        <p:nvSpPr>
          <p:cNvPr id="12" name="Trapezoid 11">
            <a:extLst>
              <a:ext uri="{FF2B5EF4-FFF2-40B4-BE49-F238E27FC236}">
                <a16:creationId xmlns:a16="http://schemas.microsoft.com/office/drawing/2014/main" id="{8D6BC916-7565-8969-EB84-7624814C1877}"/>
              </a:ext>
              <a:ext uri="{C183D7F6-B498-43B3-948B-1728B52AA6E4}">
                <adec:decorative xmlns:adec="http://schemas.microsoft.com/office/drawing/2017/decorative" val="1"/>
              </a:ext>
            </a:extLst>
          </p:cNvPr>
          <p:cNvSpPr/>
          <p:nvPr/>
        </p:nvSpPr>
        <p:spPr>
          <a:xfrm rot="5400000">
            <a:off x="-87878" y="2336251"/>
            <a:ext cx="4336142" cy="2744085"/>
          </a:xfrm>
          <a:prstGeom prst="trapezoid">
            <a:avLst>
              <a:gd name="adj" fmla="val 20487"/>
            </a:avLst>
          </a:prstGeom>
          <a:solidFill>
            <a:srgbClr val="0D829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1D3300B-2692-E111-C988-0881A154DE42}"/>
              </a:ext>
            </a:extLst>
          </p:cNvPr>
          <p:cNvSpPr/>
          <p:nvPr/>
        </p:nvSpPr>
        <p:spPr>
          <a:xfrm>
            <a:off x="9363514" y="2258364"/>
            <a:ext cx="1708764" cy="492443"/>
          </a:xfrm>
          <a:prstGeom prst="rect">
            <a:avLst/>
          </a:prstGeom>
        </p:spPr>
        <p:txBody>
          <a:bodyPr wrap="square" lIns="0" tIns="0" rIns="0" bIns="0">
            <a:spAutoFit/>
          </a:bodyPr>
          <a:lstStyle/>
          <a:p>
            <a:pPr algn="ctr"/>
            <a:r>
              <a:rPr lang="en-US" sz="1600" b="1" dirty="0">
                <a:solidFill>
                  <a:schemeClr val="bg1"/>
                </a:solidFill>
              </a:rPr>
              <a:t>3. Increasing the driver retention rate</a:t>
            </a:r>
          </a:p>
        </p:txBody>
      </p:sp>
      <p:sp>
        <p:nvSpPr>
          <p:cNvPr id="17" name="Rectangle 16">
            <a:extLst>
              <a:ext uri="{FF2B5EF4-FFF2-40B4-BE49-F238E27FC236}">
                <a16:creationId xmlns:a16="http://schemas.microsoft.com/office/drawing/2014/main" id="{20B43D09-2918-1474-B356-BD610FC4E781}"/>
              </a:ext>
            </a:extLst>
          </p:cNvPr>
          <p:cNvSpPr/>
          <p:nvPr/>
        </p:nvSpPr>
        <p:spPr>
          <a:xfrm>
            <a:off x="874217" y="2131940"/>
            <a:ext cx="2411949" cy="984885"/>
          </a:xfrm>
          <a:prstGeom prst="rect">
            <a:avLst/>
          </a:prstGeom>
        </p:spPr>
        <p:txBody>
          <a:bodyPr wrap="square" lIns="0" tIns="0" rIns="0" bIns="0">
            <a:spAutoFit/>
          </a:bodyPr>
          <a:lstStyle/>
          <a:p>
            <a:pPr algn="ctr"/>
            <a:r>
              <a:rPr lang="en-US" sz="1600" b="1" dirty="0">
                <a:solidFill>
                  <a:schemeClr val="bg1"/>
                </a:solidFill>
              </a:rPr>
              <a:t>1. Ensuring timely arrangement of third-party trucks during high demand periods</a:t>
            </a:r>
          </a:p>
        </p:txBody>
      </p:sp>
      <p:sp>
        <p:nvSpPr>
          <p:cNvPr id="19" name="Rectangle 18">
            <a:extLst>
              <a:ext uri="{FF2B5EF4-FFF2-40B4-BE49-F238E27FC236}">
                <a16:creationId xmlns:a16="http://schemas.microsoft.com/office/drawing/2014/main" id="{B8A1BDED-CAC0-965E-D06B-35E0D6564DBB}"/>
              </a:ext>
            </a:extLst>
          </p:cNvPr>
          <p:cNvSpPr/>
          <p:nvPr/>
        </p:nvSpPr>
        <p:spPr>
          <a:xfrm>
            <a:off x="954559" y="3388788"/>
            <a:ext cx="2251264" cy="1928990"/>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It lacks a system to forecast high demand periods and plan for adequate resources thus facing difficulty in arranging third-party trucks during high demand periods and is only able to fulfill 75-80% of demand.</a:t>
            </a:r>
          </a:p>
        </p:txBody>
      </p:sp>
      <p:sp>
        <p:nvSpPr>
          <p:cNvPr id="20" name="Rectangle 19">
            <a:extLst>
              <a:ext uri="{FF2B5EF4-FFF2-40B4-BE49-F238E27FC236}">
                <a16:creationId xmlns:a16="http://schemas.microsoft.com/office/drawing/2014/main" id="{228C89A8-69A5-0CCB-69D1-440831BC4FC4}"/>
              </a:ext>
            </a:extLst>
          </p:cNvPr>
          <p:cNvSpPr/>
          <p:nvPr/>
        </p:nvSpPr>
        <p:spPr>
          <a:xfrm>
            <a:off x="8982106" y="3116825"/>
            <a:ext cx="2251264" cy="1928990"/>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The firm has a driver retention rate of 50%, significantly lower than the industry standard of 86.3%.. This scenario is further exacerbated due to drivers taking uninformed leaves and day-offs. </a:t>
            </a:r>
          </a:p>
        </p:txBody>
      </p:sp>
    </p:spTree>
    <p:extLst>
      <p:ext uri="{BB962C8B-B14F-4D97-AF65-F5344CB8AC3E}">
        <p14:creationId xmlns:p14="http://schemas.microsoft.com/office/powerpoint/2010/main" val="8225691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ED2F5393-91A3-4102-A584-E902285C507A}"/>
              </a:ext>
            </a:extLst>
          </p:cNvPr>
          <p:cNvSpPr>
            <a:spLocks noGrp="1"/>
          </p:cNvSpPr>
          <p:nvPr>
            <p:ph type="title" idx="4294967295"/>
          </p:nvPr>
        </p:nvSpPr>
        <p:spPr>
          <a:xfrm>
            <a:off x="0" y="365125"/>
            <a:ext cx="10515600" cy="1325563"/>
          </a:xfrm>
        </p:spPr>
        <p:txBody>
          <a:bodyPr/>
          <a:lstStyle/>
          <a:p>
            <a:r>
              <a:rPr lang="en-US" dirty="0"/>
              <a:t>Project analysis slide 4</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9269506" y="522898"/>
            <a:ext cx="2922494"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Data Collection and Preprocessing</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2917173"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9F23A462-D581-4451-A275-D8FA412E142C}"/>
              </a:ext>
              <a:ext uri="{C183D7F6-B498-43B3-948B-1728B52AA6E4}">
                <adec:decorative xmlns:adec="http://schemas.microsoft.com/office/drawing/2017/decorative" val="1"/>
              </a:ext>
            </a:extLst>
          </p:cNvPr>
          <p:cNvSpPr/>
          <p:nvPr/>
        </p:nvSpPr>
        <p:spPr>
          <a:xfrm>
            <a:off x="5302249" y="2516957"/>
            <a:ext cx="1788625" cy="188536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42" name="Oval 41">
            <a:extLst>
              <a:ext uri="{FF2B5EF4-FFF2-40B4-BE49-F238E27FC236}">
                <a16:creationId xmlns:a16="http://schemas.microsoft.com/office/drawing/2014/main" id="{233E4AB5-6FC1-4454-9421-850EF5A4ADF3}"/>
              </a:ext>
              <a:ext uri="{C183D7F6-B498-43B3-948B-1728B52AA6E4}">
                <adec:decorative xmlns:adec="http://schemas.microsoft.com/office/drawing/2017/decorative" val="1"/>
              </a:ext>
            </a:extLst>
          </p:cNvPr>
          <p:cNvSpPr/>
          <p:nvPr/>
        </p:nvSpPr>
        <p:spPr>
          <a:xfrm>
            <a:off x="329938" y="2516957"/>
            <a:ext cx="1894788" cy="1885361"/>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Oval 72">
            <a:extLst>
              <a:ext uri="{FF2B5EF4-FFF2-40B4-BE49-F238E27FC236}">
                <a16:creationId xmlns:a16="http://schemas.microsoft.com/office/drawing/2014/main" id="{40123448-0B37-4226-B26C-A3081E6142FF}"/>
              </a:ext>
              <a:ext uri="{C183D7F6-B498-43B3-948B-1728B52AA6E4}">
                <adec:decorative xmlns:adec="http://schemas.microsoft.com/office/drawing/2017/decorative" val="1"/>
              </a:ext>
            </a:extLst>
          </p:cNvPr>
          <p:cNvSpPr/>
          <p:nvPr/>
        </p:nvSpPr>
        <p:spPr>
          <a:xfrm>
            <a:off x="2868216" y="2516957"/>
            <a:ext cx="1788625" cy="1885361"/>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355211EE-8286-42CD-A4AF-EDD1186B28A3}"/>
              </a:ext>
              <a:ext uri="{C183D7F6-B498-43B3-948B-1728B52AA6E4}">
                <adec:decorative xmlns:adec="http://schemas.microsoft.com/office/drawing/2017/decorative" val="1"/>
              </a:ext>
            </a:extLst>
          </p:cNvPr>
          <p:cNvSpPr/>
          <p:nvPr/>
        </p:nvSpPr>
        <p:spPr>
          <a:xfrm>
            <a:off x="7736283" y="2516957"/>
            <a:ext cx="1711292" cy="188536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Oval 76">
            <a:extLst>
              <a:ext uri="{FF2B5EF4-FFF2-40B4-BE49-F238E27FC236}">
                <a16:creationId xmlns:a16="http://schemas.microsoft.com/office/drawing/2014/main" id="{69943F00-C6CB-4F10-A02B-801F37984D43}"/>
              </a:ext>
              <a:ext uri="{C183D7F6-B498-43B3-948B-1728B52AA6E4}">
                <adec:decorative xmlns:adec="http://schemas.microsoft.com/office/drawing/2017/decorative" val="1"/>
              </a:ext>
            </a:extLst>
          </p:cNvPr>
          <p:cNvSpPr/>
          <p:nvPr/>
        </p:nvSpPr>
        <p:spPr>
          <a:xfrm>
            <a:off x="10092984" y="2516958"/>
            <a:ext cx="1769077" cy="1885360"/>
          </a:xfrm>
          <a:prstGeom prst="ellipse">
            <a:avLst/>
          </a:prstGeom>
          <a:solidFill>
            <a:srgbClr val="0D82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8" name="Straight Arrow Connector 77">
            <a:extLst>
              <a:ext uri="{FF2B5EF4-FFF2-40B4-BE49-F238E27FC236}">
                <a16:creationId xmlns:a16="http://schemas.microsoft.com/office/drawing/2014/main" id="{91394D4E-BC7A-418D-B233-6C374456AEAE}"/>
              </a:ext>
              <a:ext uri="{C183D7F6-B498-43B3-948B-1728B52AA6E4}">
                <adec:decorative xmlns:adec="http://schemas.microsoft.com/office/drawing/2017/decorative" val="1"/>
              </a:ext>
            </a:extLst>
          </p:cNvPr>
          <p:cNvCxnSpPr>
            <a:cxnSpLocks/>
            <a:stCxn id="42" idx="6"/>
            <a:endCxn id="73" idx="2"/>
          </p:cNvCxnSpPr>
          <p:nvPr/>
        </p:nvCxnSpPr>
        <p:spPr>
          <a:xfrm>
            <a:off x="2224726" y="3459638"/>
            <a:ext cx="643490" cy="0"/>
          </a:xfrm>
          <a:prstGeom prst="straightConnector1">
            <a:avLst/>
          </a:prstGeom>
          <a:ln w="22225">
            <a:solidFill>
              <a:schemeClr val="tx2"/>
            </a:solidFill>
            <a:tailEnd type="arrow"/>
          </a:ln>
        </p:spPr>
        <p:style>
          <a:lnRef idx="1">
            <a:schemeClr val="accent1"/>
          </a:lnRef>
          <a:fillRef idx="0">
            <a:schemeClr val="accent1"/>
          </a:fillRef>
          <a:effectRef idx="0">
            <a:schemeClr val="accent1"/>
          </a:effectRef>
          <a:fontRef idx="minor">
            <a:schemeClr val="tx1"/>
          </a:fontRef>
        </p:style>
      </p:cxnSp>
      <p:sp>
        <p:nvSpPr>
          <p:cNvPr id="82" name="Rectangle 81">
            <a:extLst>
              <a:ext uri="{FF2B5EF4-FFF2-40B4-BE49-F238E27FC236}">
                <a16:creationId xmlns:a16="http://schemas.microsoft.com/office/drawing/2014/main" id="{9771041D-83B6-4693-BC25-25AABB3CE3BF}"/>
              </a:ext>
            </a:extLst>
          </p:cNvPr>
          <p:cNvSpPr/>
          <p:nvPr/>
        </p:nvSpPr>
        <p:spPr>
          <a:xfrm>
            <a:off x="525015" y="2782669"/>
            <a:ext cx="1504634" cy="1292662"/>
          </a:xfrm>
          <a:prstGeom prst="rect">
            <a:avLst/>
          </a:prstGeom>
        </p:spPr>
        <p:txBody>
          <a:bodyPr wrap="square" lIns="0" tIns="0" rIns="0" bIns="0" anchor="ctr">
            <a:spAutoFit/>
          </a:bodyPr>
          <a:lstStyle/>
          <a:p>
            <a:pPr algn="ctr"/>
            <a:r>
              <a:rPr lang="en-US" sz="1400" dirty="0">
                <a:solidFill>
                  <a:schemeClr val="bg1"/>
                </a:solidFill>
              </a:rPr>
              <a:t>Collection of 11 spreadsheets </a:t>
            </a:r>
          </a:p>
          <a:p>
            <a:pPr algn="ctr"/>
            <a:r>
              <a:rPr lang="en-US" sz="1400" dirty="0">
                <a:solidFill>
                  <a:schemeClr val="bg1"/>
                </a:solidFill>
              </a:rPr>
              <a:t>containing ledger entries from</a:t>
            </a:r>
          </a:p>
          <a:p>
            <a:pPr algn="ctr"/>
            <a:r>
              <a:rPr lang="en-US" sz="1400" b="1" dirty="0">
                <a:solidFill>
                  <a:schemeClr val="bg1"/>
                </a:solidFill>
              </a:rPr>
              <a:t>1</a:t>
            </a:r>
            <a:r>
              <a:rPr lang="en-US" sz="1400" b="1" baseline="30000" dirty="0">
                <a:solidFill>
                  <a:schemeClr val="bg1"/>
                </a:solidFill>
              </a:rPr>
              <a:t>st</a:t>
            </a:r>
            <a:r>
              <a:rPr lang="en-US" sz="1400" b="1" dirty="0">
                <a:solidFill>
                  <a:schemeClr val="bg1"/>
                </a:solidFill>
              </a:rPr>
              <a:t> January to 20</a:t>
            </a:r>
            <a:r>
              <a:rPr lang="en-US" sz="1400" b="1" baseline="30000" dirty="0">
                <a:solidFill>
                  <a:schemeClr val="bg1"/>
                </a:solidFill>
              </a:rPr>
              <a:t>th</a:t>
            </a:r>
            <a:r>
              <a:rPr lang="en-US" sz="1400" b="1" dirty="0">
                <a:solidFill>
                  <a:schemeClr val="bg1"/>
                </a:solidFill>
              </a:rPr>
              <a:t>  November 2023.</a:t>
            </a:r>
          </a:p>
        </p:txBody>
      </p:sp>
      <p:sp>
        <p:nvSpPr>
          <p:cNvPr id="83" name="Rectangle 82">
            <a:extLst>
              <a:ext uri="{FF2B5EF4-FFF2-40B4-BE49-F238E27FC236}">
                <a16:creationId xmlns:a16="http://schemas.microsoft.com/office/drawing/2014/main" id="{9F6EE26A-3174-49AD-900E-08C045755F3C}"/>
              </a:ext>
            </a:extLst>
          </p:cNvPr>
          <p:cNvSpPr/>
          <p:nvPr/>
        </p:nvSpPr>
        <p:spPr>
          <a:xfrm>
            <a:off x="3078274" y="3028750"/>
            <a:ext cx="1371600" cy="861774"/>
          </a:xfrm>
          <a:prstGeom prst="rect">
            <a:avLst/>
          </a:prstGeom>
        </p:spPr>
        <p:txBody>
          <a:bodyPr wrap="square" lIns="0" tIns="0" rIns="0" bIns="0" anchor="ctr">
            <a:spAutoFit/>
          </a:bodyPr>
          <a:lstStyle/>
          <a:p>
            <a:pPr algn="ctr"/>
            <a:r>
              <a:rPr lang="en-US" sz="1400" dirty="0">
                <a:solidFill>
                  <a:schemeClr val="bg1"/>
                </a:solidFill>
              </a:rPr>
              <a:t>Consolidation of the data into a single spreadsheet.</a:t>
            </a:r>
          </a:p>
        </p:txBody>
      </p:sp>
      <p:sp>
        <p:nvSpPr>
          <p:cNvPr id="84" name="Rectangle 83">
            <a:extLst>
              <a:ext uri="{FF2B5EF4-FFF2-40B4-BE49-F238E27FC236}">
                <a16:creationId xmlns:a16="http://schemas.microsoft.com/office/drawing/2014/main" id="{3B69453F-B845-4467-8C29-7A6677641EC0}"/>
              </a:ext>
            </a:extLst>
          </p:cNvPr>
          <p:cNvSpPr/>
          <p:nvPr/>
        </p:nvSpPr>
        <p:spPr>
          <a:xfrm>
            <a:off x="7907914" y="2705584"/>
            <a:ext cx="1371600" cy="1508105"/>
          </a:xfrm>
          <a:prstGeom prst="rect">
            <a:avLst/>
          </a:prstGeom>
        </p:spPr>
        <p:txBody>
          <a:bodyPr wrap="square" lIns="0" tIns="0" rIns="0" bIns="0" anchor="ctr">
            <a:spAutoFit/>
          </a:bodyPr>
          <a:lstStyle/>
          <a:p>
            <a:pPr algn="ctr"/>
            <a:r>
              <a:rPr lang="en-US" sz="1400" dirty="0">
                <a:solidFill>
                  <a:schemeClr val="bg1"/>
                </a:solidFill>
              </a:rPr>
              <a:t>Addition of columns to identify the trip type, ownership, revenue and profit per trip based on the dataset.</a:t>
            </a:r>
          </a:p>
        </p:txBody>
      </p:sp>
      <p:sp>
        <p:nvSpPr>
          <p:cNvPr id="90" name="Rectangle 89">
            <a:extLst>
              <a:ext uri="{FF2B5EF4-FFF2-40B4-BE49-F238E27FC236}">
                <a16:creationId xmlns:a16="http://schemas.microsoft.com/office/drawing/2014/main" id="{79B46693-ED1F-429F-9B11-2794939E3B99}"/>
              </a:ext>
            </a:extLst>
          </p:cNvPr>
          <p:cNvSpPr/>
          <p:nvPr/>
        </p:nvSpPr>
        <p:spPr>
          <a:xfrm>
            <a:off x="2868217" y="4684434"/>
            <a:ext cx="4222658" cy="223394"/>
          </a:xfrm>
          <a:prstGeom prst="rect">
            <a:avLst/>
          </a:prstGeom>
        </p:spPr>
        <p:txBody>
          <a:bodyPr wrap="square" lIns="0" tIns="0" rIns="0" bIns="0" anchor="ctr">
            <a:spAutoFit/>
          </a:bodyPr>
          <a:lstStyle/>
          <a:p>
            <a:pPr algn="ctr">
              <a:lnSpc>
                <a:spcPts val="1900"/>
              </a:lnSpc>
            </a:pPr>
            <a:r>
              <a:rPr lang="en-US" sz="1400" dirty="0">
                <a:solidFill>
                  <a:schemeClr val="tx1">
                    <a:lumMod val="75000"/>
                    <a:lumOff val="25000"/>
                  </a:schemeClr>
                </a:solidFill>
                <a:cs typeface="Segoe UI" panose="020B0502040204020203" pitchFamily="34" charset="0"/>
              </a:rPr>
              <a:t>Data Cleaning</a:t>
            </a:r>
          </a:p>
        </p:txBody>
      </p:sp>
      <p:sp>
        <p:nvSpPr>
          <p:cNvPr id="91" name="Rectangle 90">
            <a:extLst>
              <a:ext uri="{FF2B5EF4-FFF2-40B4-BE49-F238E27FC236}">
                <a16:creationId xmlns:a16="http://schemas.microsoft.com/office/drawing/2014/main" id="{0F8D1DEA-0363-4C10-925D-1D68E14CCEF4}"/>
              </a:ext>
            </a:extLst>
          </p:cNvPr>
          <p:cNvSpPr/>
          <p:nvPr/>
        </p:nvSpPr>
        <p:spPr>
          <a:xfrm>
            <a:off x="328020" y="4683239"/>
            <a:ext cx="1894788" cy="223360"/>
          </a:xfrm>
          <a:prstGeom prst="rect">
            <a:avLst/>
          </a:prstGeom>
        </p:spPr>
        <p:txBody>
          <a:bodyPr wrap="square" lIns="0" tIns="0" rIns="0" bIns="0" anchor="ctr">
            <a:spAutoFit/>
          </a:bodyPr>
          <a:lstStyle/>
          <a:p>
            <a:pPr algn="ctr">
              <a:lnSpc>
                <a:spcPts val="1900"/>
              </a:lnSpc>
            </a:pPr>
            <a:r>
              <a:rPr lang="en-US" sz="1400" dirty="0">
                <a:solidFill>
                  <a:schemeClr val="tx1">
                    <a:lumMod val="75000"/>
                    <a:lumOff val="25000"/>
                  </a:schemeClr>
                </a:solidFill>
                <a:cs typeface="Segoe UI" panose="020B0502040204020203" pitchFamily="34" charset="0"/>
              </a:rPr>
              <a:t>Data Collection</a:t>
            </a:r>
          </a:p>
        </p:txBody>
      </p:sp>
      <p:sp>
        <p:nvSpPr>
          <p:cNvPr id="88" name="Rectangle 87">
            <a:extLst>
              <a:ext uri="{FF2B5EF4-FFF2-40B4-BE49-F238E27FC236}">
                <a16:creationId xmlns:a16="http://schemas.microsoft.com/office/drawing/2014/main" id="{481D58D3-87D7-4D40-B59F-7F751F117F96}"/>
              </a:ext>
            </a:extLst>
          </p:cNvPr>
          <p:cNvSpPr/>
          <p:nvPr/>
        </p:nvSpPr>
        <p:spPr>
          <a:xfrm>
            <a:off x="7736284" y="4683222"/>
            <a:ext cx="1711292" cy="223377"/>
          </a:xfrm>
          <a:prstGeom prst="rect">
            <a:avLst/>
          </a:prstGeom>
        </p:spPr>
        <p:txBody>
          <a:bodyPr wrap="square" lIns="0" tIns="0" rIns="0" bIns="0" anchor="ctr">
            <a:spAutoFit/>
          </a:bodyPr>
          <a:lstStyle/>
          <a:p>
            <a:pPr algn="ctr">
              <a:lnSpc>
                <a:spcPts val="1900"/>
              </a:lnSpc>
            </a:pPr>
            <a:r>
              <a:rPr lang="en-US" sz="1400" dirty="0">
                <a:solidFill>
                  <a:schemeClr val="tx1">
                    <a:lumMod val="75000"/>
                    <a:lumOff val="25000"/>
                  </a:schemeClr>
                </a:solidFill>
                <a:cs typeface="Segoe UI" panose="020B0502040204020203" pitchFamily="34" charset="0"/>
              </a:rPr>
              <a:t>Data Preprocessing</a:t>
            </a:r>
          </a:p>
        </p:txBody>
      </p:sp>
      <p:cxnSp>
        <p:nvCxnSpPr>
          <p:cNvPr id="2" name="Straight Arrow Connector 1">
            <a:extLst>
              <a:ext uri="{FF2B5EF4-FFF2-40B4-BE49-F238E27FC236}">
                <a16:creationId xmlns:a16="http://schemas.microsoft.com/office/drawing/2014/main" id="{756E04AB-8D61-FB27-3DA3-997989F40A8F}"/>
              </a:ext>
              <a:ext uri="{C183D7F6-B498-43B3-948B-1728B52AA6E4}">
                <adec:decorative xmlns:adec="http://schemas.microsoft.com/office/drawing/2017/decorative" val="1"/>
              </a:ext>
            </a:extLst>
          </p:cNvPr>
          <p:cNvCxnSpPr>
            <a:cxnSpLocks/>
            <a:stCxn id="73" idx="6"/>
            <a:endCxn id="3" idx="2"/>
          </p:cNvCxnSpPr>
          <p:nvPr/>
        </p:nvCxnSpPr>
        <p:spPr>
          <a:xfrm>
            <a:off x="4656841" y="3459638"/>
            <a:ext cx="645408" cy="0"/>
          </a:xfrm>
          <a:prstGeom prst="straightConnector1">
            <a:avLst/>
          </a:prstGeom>
          <a:ln w="22225">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D838EB17-A033-A4D7-606E-1ADEA9FC25F3}"/>
              </a:ext>
              <a:ext uri="{C183D7F6-B498-43B3-948B-1728B52AA6E4}">
                <adec:decorative xmlns:adec="http://schemas.microsoft.com/office/drawing/2017/decorative" val="1"/>
              </a:ext>
            </a:extLst>
          </p:cNvPr>
          <p:cNvCxnSpPr>
            <a:cxnSpLocks/>
            <a:stCxn id="3" idx="6"/>
            <a:endCxn id="75" idx="2"/>
          </p:cNvCxnSpPr>
          <p:nvPr/>
        </p:nvCxnSpPr>
        <p:spPr>
          <a:xfrm>
            <a:off x="7090874" y="3459638"/>
            <a:ext cx="645409" cy="0"/>
          </a:xfrm>
          <a:prstGeom prst="straightConnector1">
            <a:avLst/>
          </a:prstGeom>
          <a:ln w="22225">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B4C265F6-52EE-4331-BC9C-91FBDC6D9FCC}"/>
              </a:ext>
              <a:ext uri="{C183D7F6-B498-43B3-948B-1728B52AA6E4}">
                <adec:decorative xmlns:adec="http://schemas.microsoft.com/office/drawing/2017/decorative" val="1"/>
              </a:ext>
            </a:extLst>
          </p:cNvPr>
          <p:cNvCxnSpPr>
            <a:cxnSpLocks/>
            <a:stCxn id="75" idx="6"/>
            <a:endCxn id="77" idx="2"/>
          </p:cNvCxnSpPr>
          <p:nvPr/>
        </p:nvCxnSpPr>
        <p:spPr>
          <a:xfrm>
            <a:off x="9447575" y="3459638"/>
            <a:ext cx="645409" cy="0"/>
          </a:xfrm>
          <a:prstGeom prst="straightConnector1">
            <a:avLst/>
          </a:prstGeom>
          <a:ln w="22225">
            <a:solidFill>
              <a:schemeClr val="tx2"/>
            </a:solidFill>
            <a:tailEnd type="arrow"/>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67B38714-6A7C-7778-D7B9-553A3026F70D}"/>
              </a:ext>
            </a:extLst>
          </p:cNvPr>
          <p:cNvSpPr/>
          <p:nvPr/>
        </p:nvSpPr>
        <p:spPr>
          <a:xfrm>
            <a:off x="5510761" y="2921028"/>
            <a:ext cx="1371600" cy="1077218"/>
          </a:xfrm>
          <a:prstGeom prst="rect">
            <a:avLst/>
          </a:prstGeom>
        </p:spPr>
        <p:txBody>
          <a:bodyPr wrap="square" lIns="0" tIns="0" rIns="0" bIns="0" anchor="ctr">
            <a:spAutoFit/>
          </a:bodyPr>
          <a:lstStyle/>
          <a:p>
            <a:pPr algn="ctr"/>
            <a:r>
              <a:rPr lang="en-US" sz="1400" dirty="0">
                <a:solidFill>
                  <a:schemeClr val="bg1"/>
                </a:solidFill>
              </a:rPr>
              <a:t>Removal of irrelevant fields and incomplete and inconsistent data points.</a:t>
            </a:r>
          </a:p>
        </p:txBody>
      </p:sp>
      <p:sp>
        <p:nvSpPr>
          <p:cNvPr id="15" name="Rectangle 14">
            <a:extLst>
              <a:ext uri="{FF2B5EF4-FFF2-40B4-BE49-F238E27FC236}">
                <a16:creationId xmlns:a16="http://schemas.microsoft.com/office/drawing/2014/main" id="{413A6B62-6DE5-4741-8E71-CC2E1C6E478F}"/>
              </a:ext>
            </a:extLst>
          </p:cNvPr>
          <p:cNvSpPr/>
          <p:nvPr/>
        </p:nvSpPr>
        <p:spPr>
          <a:xfrm>
            <a:off x="10295385" y="2716479"/>
            <a:ext cx="1371600" cy="1508105"/>
          </a:xfrm>
          <a:prstGeom prst="rect">
            <a:avLst/>
          </a:prstGeom>
        </p:spPr>
        <p:txBody>
          <a:bodyPr wrap="square" lIns="0" tIns="0" rIns="0" bIns="0" anchor="ctr">
            <a:spAutoFit/>
          </a:bodyPr>
          <a:lstStyle/>
          <a:p>
            <a:pPr algn="ctr"/>
            <a:r>
              <a:rPr lang="en-US" sz="1400" dirty="0">
                <a:solidFill>
                  <a:schemeClr val="bg1"/>
                </a:solidFill>
              </a:rPr>
              <a:t> Dataset consists </a:t>
            </a:r>
            <a:r>
              <a:rPr lang="en-US" sz="1400" b="1" dirty="0">
                <a:solidFill>
                  <a:schemeClr val="bg1"/>
                </a:solidFill>
              </a:rPr>
              <a:t>1336 data points and 15 fields </a:t>
            </a:r>
            <a:r>
              <a:rPr lang="en-US" sz="1400" dirty="0">
                <a:solidFill>
                  <a:schemeClr val="bg1"/>
                </a:solidFill>
              </a:rPr>
              <a:t>which contains details about all head haul trips from OCL.</a:t>
            </a:r>
            <a:endParaRPr lang="en-US" sz="1400" b="1" dirty="0">
              <a:solidFill>
                <a:schemeClr val="bg1"/>
              </a:solidFill>
            </a:endParaRPr>
          </a:p>
        </p:txBody>
      </p:sp>
      <p:sp>
        <p:nvSpPr>
          <p:cNvPr id="50" name="Rectangle 49">
            <a:extLst>
              <a:ext uri="{FF2B5EF4-FFF2-40B4-BE49-F238E27FC236}">
                <a16:creationId xmlns:a16="http://schemas.microsoft.com/office/drawing/2014/main" id="{76446206-7769-CE35-3B52-01E68C222CCB}"/>
              </a:ext>
            </a:extLst>
          </p:cNvPr>
          <p:cNvSpPr/>
          <p:nvPr/>
        </p:nvSpPr>
        <p:spPr>
          <a:xfrm>
            <a:off x="10092984" y="4683222"/>
            <a:ext cx="1769077" cy="223377"/>
          </a:xfrm>
          <a:prstGeom prst="rect">
            <a:avLst/>
          </a:prstGeom>
        </p:spPr>
        <p:txBody>
          <a:bodyPr wrap="square" lIns="0" tIns="0" rIns="0" bIns="0" anchor="ctr">
            <a:spAutoFit/>
          </a:bodyPr>
          <a:lstStyle/>
          <a:p>
            <a:pPr algn="ctr">
              <a:lnSpc>
                <a:spcPts val="1900"/>
              </a:lnSpc>
            </a:pPr>
            <a:r>
              <a:rPr lang="en-US" sz="1400" dirty="0">
                <a:solidFill>
                  <a:schemeClr val="tx1">
                    <a:lumMod val="75000"/>
                    <a:lumOff val="25000"/>
                  </a:schemeClr>
                </a:solidFill>
                <a:cs typeface="Segoe UI" panose="020B0502040204020203" pitchFamily="34" charset="0"/>
              </a:rPr>
              <a:t>End Result</a:t>
            </a:r>
          </a:p>
        </p:txBody>
      </p:sp>
    </p:spTree>
    <p:extLst>
      <p:ext uri="{BB962C8B-B14F-4D97-AF65-F5344CB8AC3E}">
        <p14:creationId xmlns:p14="http://schemas.microsoft.com/office/powerpoint/2010/main" val="8437681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2AC0C949-7A02-4C95-8017-D82E7E71C4F7}"/>
              </a:ext>
            </a:extLst>
          </p:cNvPr>
          <p:cNvSpPr>
            <a:spLocks noGrp="1"/>
          </p:cNvSpPr>
          <p:nvPr>
            <p:ph type="title" idx="4294967295"/>
          </p:nvPr>
        </p:nvSpPr>
        <p:spPr>
          <a:xfrm>
            <a:off x="0" y="365125"/>
            <a:ext cx="10515600" cy="1325563"/>
          </a:xfrm>
        </p:spPr>
        <p:txBody>
          <a:bodyPr/>
          <a:lstStyle/>
          <a:p>
            <a:r>
              <a:rPr lang="en-US" dirty="0"/>
              <a:t>Project analysis slide 5</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283388" y="522898"/>
            <a:ext cx="3908612"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Loading Trend Analysis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3845859"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6516ABC0-EF46-4159-B4CF-45B14EA929B3}"/>
              </a:ext>
              <a:ext uri="{C183D7F6-B498-43B3-948B-1728B52AA6E4}">
                <adec:decorative xmlns:adec="http://schemas.microsoft.com/office/drawing/2017/decorative" val="1"/>
              </a:ext>
            </a:extLst>
          </p:cNvPr>
          <p:cNvCxnSpPr>
            <a:cxnSpLocks/>
          </p:cNvCxnSpPr>
          <p:nvPr/>
        </p:nvCxnSpPr>
        <p:spPr>
          <a:xfrm>
            <a:off x="4143376" y="4630275"/>
            <a:ext cx="0" cy="1346769"/>
          </a:xfrm>
          <a:prstGeom prst="line">
            <a:avLst/>
          </a:prstGeom>
          <a:ln>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B1E755E2-4A99-478A-BBEF-ACE16BEBFCB7}"/>
              </a:ext>
              <a:ext uri="{C183D7F6-B498-43B3-948B-1728B52AA6E4}">
                <adec:decorative xmlns:adec="http://schemas.microsoft.com/office/drawing/2017/decorative" val="1"/>
              </a:ext>
            </a:extLst>
          </p:cNvPr>
          <p:cNvCxnSpPr>
            <a:cxnSpLocks/>
          </p:cNvCxnSpPr>
          <p:nvPr/>
        </p:nvCxnSpPr>
        <p:spPr>
          <a:xfrm>
            <a:off x="8039099" y="4630275"/>
            <a:ext cx="0" cy="1346769"/>
          </a:xfrm>
          <a:prstGeom prst="line">
            <a:avLst/>
          </a:prstGeom>
          <a:ln>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a16="http://schemas.microsoft.com/office/drawing/2014/main" id="{51613421-44EB-4EA7-89AE-D8972D473414}"/>
              </a:ext>
            </a:extLst>
          </p:cNvPr>
          <p:cNvSpPr/>
          <p:nvPr/>
        </p:nvSpPr>
        <p:spPr>
          <a:xfrm>
            <a:off x="838204" y="5121146"/>
            <a:ext cx="2743195" cy="954364"/>
          </a:xfrm>
          <a:prstGeom prst="rect">
            <a:avLst/>
          </a:prstGeom>
        </p:spPr>
        <p:txBody>
          <a:bodyPr wrap="square" lIns="0" tIns="0" rIns="0" bIns="0" anchor="t">
            <a:spAutoFit/>
          </a:bodyPr>
          <a:lstStyle/>
          <a:p>
            <a:pPr>
              <a:lnSpc>
                <a:spcPts val="1900"/>
              </a:lnSpc>
            </a:pPr>
            <a:r>
              <a:rPr lang="en-US" sz="1400" dirty="0">
                <a:solidFill>
                  <a:schemeClr val="tx1">
                    <a:lumMod val="75000"/>
                    <a:lumOff val="25000"/>
                  </a:schemeClr>
                </a:solidFill>
                <a:cs typeface="Segoe UI" panose="020B0502040204020203" pitchFamily="34" charset="0"/>
              </a:rPr>
              <a:t>This period registered the highest trip count due to OCL’s need to meet its annual targets, leading to an increase in shipment orders.</a:t>
            </a:r>
          </a:p>
        </p:txBody>
      </p:sp>
      <p:sp>
        <p:nvSpPr>
          <p:cNvPr id="44" name="Rectangle 43">
            <a:extLst>
              <a:ext uri="{FF2B5EF4-FFF2-40B4-BE49-F238E27FC236}">
                <a16:creationId xmlns:a16="http://schemas.microsoft.com/office/drawing/2014/main" id="{71E47AC8-8358-4724-91F8-0D1B21FC5F47}"/>
              </a:ext>
            </a:extLst>
          </p:cNvPr>
          <p:cNvSpPr/>
          <p:nvPr/>
        </p:nvSpPr>
        <p:spPr>
          <a:xfrm>
            <a:off x="838204" y="4600405"/>
            <a:ext cx="2743195" cy="492443"/>
          </a:xfrm>
          <a:prstGeom prst="rect">
            <a:avLst/>
          </a:prstGeom>
        </p:spPr>
        <p:txBody>
          <a:bodyPr wrap="square" lIns="0" tIns="0" rIns="0" bIns="0" anchor="t">
            <a:spAutoFit/>
          </a:bodyPr>
          <a:lstStyle/>
          <a:p>
            <a:r>
              <a:rPr lang="en-US" sz="3200" dirty="0">
                <a:solidFill>
                  <a:schemeClr val="accent3">
                    <a:lumMod val="75000"/>
                  </a:schemeClr>
                </a:solidFill>
                <a:cs typeface="Segoe UI" panose="020B0502040204020203" pitchFamily="34" charset="0"/>
              </a:rPr>
              <a:t>6 Trips/Day</a:t>
            </a:r>
          </a:p>
        </p:txBody>
      </p:sp>
      <p:sp>
        <p:nvSpPr>
          <p:cNvPr id="45" name="Rectangle 44">
            <a:extLst>
              <a:ext uri="{FF2B5EF4-FFF2-40B4-BE49-F238E27FC236}">
                <a16:creationId xmlns:a16="http://schemas.microsoft.com/office/drawing/2014/main" id="{69F7E025-DDEC-4748-AAE9-9FA2A4BF1E49}"/>
              </a:ext>
            </a:extLst>
          </p:cNvPr>
          <p:cNvSpPr/>
          <p:nvPr/>
        </p:nvSpPr>
        <p:spPr>
          <a:xfrm>
            <a:off x="838204" y="4348713"/>
            <a:ext cx="2743195" cy="223394"/>
          </a:xfrm>
          <a:prstGeom prst="rect">
            <a:avLst/>
          </a:prstGeom>
        </p:spPr>
        <p:txBody>
          <a:bodyPr wrap="square" lIns="0" tIns="0" rIns="0" bIns="0" anchor="t">
            <a:spAutoFit/>
          </a:bodyPr>
          <a:lstStyle/>
          <a:p>
            <a:pPr>
              <a:lnSpc>
                <a:spcPts val="1900"/>
              </a:lnSpc>
            </a:pPr>
            <a:r>
              <a:rPr lang="en-US" sz="1400" b="1" dirty="0">
                <a:solidFill>
                  <a:schemeClr val="accent3">
                    <a:lumMod val="75000"/>
                  </a:schemeClr>
                </a:solidFill>
                <a:latin typeface="+mj-lt"/>
                <a:cs typeface="Segoe UI" panose="020B0502040204020203" pitchFamily="34" charset="0"/>
              </a:rPr>
              <a:t>Week 1-13</a:t>
            </a:r>
          </a:p>
        </p:txBody>
      </p:sp>
      <p:sp>
        <p:nvSpPr>
          <p:cNvPr id="46" name="Rectangle 45">
            <a:extLst>
              <a:ext uri="{FF2B5EF4-FFF2-40B4-BE49-F238E27FC236}">
                <a16:creationId xmlns:a16="http://schemas.microsoft.com/office/drawing/2014/main" id="{84176128-6116-4C3C-9CC3-394E6E116762}"/>
              </a:ext>
            </a:extLst>
          </p:cNvPr>
          <p:cNvSpPr/>
          <p:nvPr/>
        </p:nvSpPr>
        <p:spPr>
          <a:xfrm>
            <a:off x="4724402" y="5121146"/>
            <a:ext cx="2743194" cy="1198020"/>
          </a:xfrm>
          <a:prstGeom prst="rect">
            <a:avLst/>
          </a:prstGeom>
        </p:spPr>
        <p:txBody>
          <a:bodyPr wrap="square" lIns="0" tIns="0" rIns="0" bIns="0" anchor="t">
            <a:spAutoFit/>
          </a:bodyPr>
          <a:lstStyle/>
          <a:p>
            <a:pPr>
              <a:lnSpc>
                <a:spcPts val="1900"/>
              </a:lnSpc>
            </a:pPr>
            <a:r>
              <a:rPr lang="en-US" sz="1400" dirty="0">
                <a:solidFill>
                  <a:schemeClr val="tx1">
                    <a:lumMod val="75000"/>
                    <a:lumOff val="25000"/>
                  </a:schemeClr>
                </a:solidFill>
                <a:cs typeface="Segoe UI" panose="020B0502040204020203" pitchFamily="34" charset="0"/>
              </a:rPr>
              <a:t>Even when the demand exists, trip count during this period is low due to driver unavailability. This is even lower than the monsoon average of 4 trips per day.</a:t>
            </a:r>
          </a:p>
        </p:txBody>
      </p:sp>
      <p:sp>
        <p:nvSpPr>
          <p:cNvPr id="47" name="Rectangle 46">
            <a:extLst>
              <a:ext uri="{FF2B5EF4-FFF2-40B4-BE49-F238E27FC236}">
                <a16:creationId xmlns:a16="http://schemas.microsoft.com/office/drawing/2014/main" id="{839BCDE9-6CF8-45EE-BFA1-6E32ED5C240E}"/>
              </a:ext>
            </a:extLst>
          </p:cNvPr>
          <p:cNvSpPr/>
          <p:nvPr/>
        </p:nvSpPr>
        <p:spPr>
          <a:xfrm>
            <a:off x="4724402" y="4600405"/>
            <a:ext cx="2743195" cy="492443"/>
          </a:xfrm>
          <a:prstGeom prst="rect">
            <a:avLst/>
          </a:prstGeom>
        </p:spPr>
        <p:txBody>
          <a:bodyPr wrap="square" lIns="0" tIns="0" rIns="0" bIns="0" anchor="t">
            <a:spAutoFit/>
          </a:bodyPr>
          <a:lstStyle/>
          <a:p>
            <a:r>
              <a:rPr lang="en-US" sz="3200" dirty="0">
                <a:solidFill>
                  <a:schemeClr val="accent4">
                    <a:lumMod val="75000"/>
                  </a:schemeClr>
                </a:solidFill>
                <a:cs typeface="Segoe UI" panose="020B0502040204020203" pitchFamily="34" charset="0"/>
              </a:rPr>
              <a:t>2 Trips/Day</a:t>
            </a:r>
          </a:p>
        </p:txBody>
      </p:sp>
      <p:sp>
        <p:nvSpPr>
          <p:cNvPr id="48" name="Rectangle 47">
            <a:extLst>
              <a:ext uri="{FF2B5EF4-FFF2-40B4-BE49-F238E27FC236}">
                <a16:creationId xmlns:a16="http://schemas.microsoft.com/office/drawing/2014/main" id="{7DDB637A-4822-4FE9-8AEA-11DEA7859049}"/>
              </a:ext>
            </a:extLst>
          </p:cNvPr>
          <p:cNvSpPr/>
          <p:nvPr/>
        </p:nvSpPr>
        <p:spPr>
          <a:xfrm>
            <a:off x="4724402" y="4348713"/>
            <a:ext cx="2743195" cy="223394"/>
          </a:xfrm>
          <a:prstGeom prst="rect">
            <a:avLst/>
          </a:prstGeom>
        </p:spPr>
        <p:txBody>
          <a:bodyPr wrap="square" lIns="0" tIns="0" rIns="0" bIns="0" anchor="t">
            <a:spAutoFit/>
          </a:bodyPr>
          <a:lstStyle/>
          <a:p>
            <a:pPr>
              <a:lnSpc>
                <a:spcPts val="1900"/>
              </a:lnSpc>
            </a:pPr>
            <a:r>
              <a:rPr lang="en-US" sz="1400" b="1" dirty="0">
                <a:solidFill>
                  <a:schemeClr val="accent4">
                    <a:lumMod val="75000"/>
                  </a:schemeClr>
                </a:solidFill>
                <a:latin typeface="+mj-lt"/>
                <a:cs typeface="Segoe UI" panose="020B0502040204020203" pitchFamily="34" charset="0"/>
              </a:rPr>
              <a:t>September - November</a:t>
            </a:r>
          </a:p>
        </p:txBody>
      </p:sp>
      <p:sp>
        <p:nvSpPr>
          <p:cNvPr id="49" name="Rectangle 48">
            <a:extLst>
              <a:ext uri="{FF2B5EF4-FFF2-40B4-BE49-F238E27FC236}">
                <a16:creationId xmlns:a16="http://schemas.microsoft.com/office/drawing/2014/main" id="{7FA68D61-8BDC-4C14-9F0D-CF0C946CD30A}"/>
              </a:ext>
            </a:extLst>
          </p:cNvPr>
          <p:cNvSpPr/>
          <p:nvPr/>
        </p:nvSpPr>
        <p:spPr>
          <a:xfrm>
            <a:off x="8610599" y="5121146"/>
            <a:ext cx="2743195" cy="954364"/>
          </a:xfrm>
          <a:prstGeom prst="rect">
            <a:avLst/>
          </a:prstGeom>
        </p:spPr>
        <p:txBody>
          <a:bodyPr wrap="square" lIns="0" tIns="0" rIns="0" bIns="0" anchor="t">
            <a:spAutoFit/>
          </a:bodyPr>
          <a:lstStyle/>
          <a:p>
            <a:pPr>
              <a:lnSpc>
                <a:spcPts val="1900"/>
              </a:lnSpc>
            </a:pPr>
            <a:r>
              <a:rPr lang="en-US" sz="1400" dirty="0">
                <a:solidFill>
                  <a:schemeClr val="tx1">
                    <a:lumMod val="75000"/>
                    <a:lumOff val="25000"/>
                  </a:schemeClr>
                </a:solidFill>
                <a:cs typeface="Segoe UI" panose="020B0502040204020203" pitchFamily="34" charset="0"/>
              </a:rPr>
              <a:t>On average which is 1.37 times higher than the rest of the month and 1.68 times higher than the month beginning (1</a:t>
            </a:r>
            <a:r>
              <a:rPr lang="en-US" sz="1400" baseline="30000" dirty="0">
                <a:solidFill>
                  <a:schemeClr val="tx1">
                    <a:lumMod val="75000"/>
                    <a:lumOff val="25000"/>
                  </a:schemeClr>
                </a:solidFill>
                <a:cs typeface="Segoe UI" panose="020B0502040204020203" pitchFamily="34" charset="0"/>
              </a:rPr>
              <a:t>st</a:t>
            </a:r>
            <a:r>
              <a:rPr lang="en-US" sz="1400" dirty="0">
                <a:solidFill>
                  <a:schemeClr val="tx1">
                    <a:lumMod val="75000"/>
                    <a:lumOff val="25000"/>
                  </a:schemeClr>
                </a:solidFill>
                <a:cs typeface="Segoe UI" panose="020B0502040204020203" pitchFamily="34" charset="0"/>
              </a:rPr>
              <a:t> to 4</a:t>
            </a:r>
            <a:r>
              <a:rPr lang="en-US" sz="1400" baseline="30000" dirty="0">
                <a:solidFill>
                  <a:schemeClr val="tx1">
                    <a:lumMod val="75000"/>
                    <a:lumOff val="25000"/>
                  </a:schemeClr>
                </a:solidFill>
                <a:cs typeface="Segoe UI" panose="020B0502040204020203" pitchFamily="34" charset="0"/>
              </a:rPr>
              <a:t>th</a:t>
            </a:r>
            <a:r>
              <a:rPr lang="en-US" sz="1400" dirty="0">
                <a:solidFill>
                  <a:schemeClr val="tx1">
                    <a:lumMod val="75000"/>
                    <a:lumOff val="25000"/>
                  </a:schemeClr>
                </a:solidFill>
                <a:cs typeface="Segoe UI" panose="020B0502040204020203" pitchFamily="34" charset="0"/>
              </a:rPr>
              <a:t> ).</a:t>
            </a:r>
          </a:p>
        </p:txBody>
      </p:sp>
      <p:sp>
        <p:nvSpPr>
          <p:cNvPr id="50" name="Rectangle 49">
            <a:extLst>
              <a:ext uri="{FF2B5EF4-FFF2-40B4-BE49-F238E27FC236}">
                <a16:creationId xmlns:a16="http://schemas.microsoft.com/office/drawing/2014/main" id="{B164A1DA-19AA-4A0C-9ED2-92A9346B807A}"/>
              </a:ext>
            </a:extLst>
          </p:cNvPr>
          <p:cNvSpPr/>
          <p:nvPr/>
        </p:nvSpPr>
        <p:spPr>
          <a:xfrm>
            <a:off x="8610599" y="4600405"/>
            <a:ext cx="2743195" cy="492443"/>
          </a:xfrm>
          <a:prstGeom prst="rect">
            <a:avLst/>
          </a:prstGeom>
        </p:spPr>
        <p:txBody>
          <a:bodyPr wrap="square" lIns="0" tIns="0" rIns="0" bIns="0" anchor="t">
            <a:spAutoFit/>
          </a:bodyPr>
          <a:lstStyle/>
          <a:p>
            <a:r>
              <a:rPr lang="en-US" sz="3200" dirty="0">
                <a:solidFill>
                  <a:schemeClr val="tx1">
                    <a:lumMod val="75000"/>
                    <a:lumOff val="25000"/>
                  </a:schemeClr>
                </a:solidFill>
                <a:cs typeface="Segoe UI" panose="020B0502040204020203" pitchFamily="34" charset="0"/>
              </a:rPr>
              <a:t>5 Trips/Day</a:t>
            </a:r>
          </a:p>
        </p:txBody>
      </p:sp>
      <p:sp>
        <p:nvSpPr>
          <p:cNvPr id="51" name="Rectangle 50">
            <a:extLst>
              <a:ext uri="{FF2B5EF4-FFF2-40B4-BE49-F238E27FC236}">
                <a16:creationId xmlns:a16="http://schemas.microsoft.com/office/drawing/2014/main" id="{FA4B18CA-09B5-4584-8D25-60B58EF68413}"/>
              </a:ext>
            </a:extLst>
          </p:cNvPr>
          <p:cNvSpPr/>
          <p:nvPr/>
        </p:nvSpPr>
        <p:spPr>
          <a:xfrm>
            <a:off x="8610599" y="4348713"/>
            <a:ext cx="2743195" cy="223394"/>
          </a:xfrm>
          <a:prstGeom prst="rect">
            <a:avLst/>
          </a:prstGeom>
        </p:spPr>
        <p:txBody>
          <a:bodyPr wrap="square" lIns="0" tIns="0" rIns="0" bIns="0" anchor="t">
            <a:spAutoFit/>
          </a:bodyPr>
          <a:lstStyle/>
          <a:p>
            <a:pPr>
              <a:lnSpc>
                <a:spcPts val="1900"/>
              </a:lnSpc>
            </a:pPr>
            <a:r>
              <a:rPr lang="en-US" sz="1400" b="1" dirty="0">
                <a:solidFill>
                  <a:schemeClr val="tx1">
                    <a:lumMod val="75000"/>
                    <a:lumOff val="25000"/>
                  </a:schemeClr>
                </a:solidFill>
                <a:latin typeface="+mj-lt"/>
                <a:cs typeface="Segoe UI" panose="020B0502040204020203" pitchFamily="34" charset="0"/>
              </a:rPr>
              <a:t>End of the month (27</a:t>
            </a:r>
            <a:r>
              <a:rPr lang="en-US" sz="1400" b="1" baseline="30000" dirty="0">
                <a:solidFill>
                  <a:schemeClr val="tx1">
                    <a:lumMod val="75000"/>
                    <a:lumOff val="25000"/>
                  </a:schemeClr>
                </a:solidFill>
                <a:latin typeface="+mj-lt"/>
                <a:cs typeface="Segoe UI" panose="020B0502040204020203" pitchFamily="34" charset="0"/>
              </a:rPr>
              <a:t>th</a:t>
            </a:r>
            <a:r>
              <a:rPr lang="en-US" sz="1400" b="1" dirty="0">
                <a:solidFill>
                  <a:schemeClr val="tx1">
                    <a:lumMod val="75000"/>
                    <a:lumOff val="25000"/>
                  </a:schemeClr>
                </a:solidFill>
                <a:latin typeface="+mj-lt"/>
                <a:cs typeface="Segoe UI" panose="020B0502040204020203" pitchFamily="34" charset="0"/>
              </a:rPr>
              <a:t> – 31</a:t>
            </a:r>
            <a:r>
              <a:rPr lang="en-US" sz="1400" b="1" baseline="30000" dirty="0">
                <a:solidFill>
                  <a:schemeClr val="tx1">
                    <a:lumMod val="75000"/>
                    <a:lumOff val="25000"/>
                  </a:schemeClr>
                </a:solidFill>
                <a:latin typeface="+mj-lt"/>
                <a:cs typeface="Segoe UI" panose="020B0502040204020203" pitchFamily="34" charset="0"/>
              </a:rPr>
              <a:t>st</a:t>
            </a:r>
            <a:r>
              <a:rPr lang="en-US" sz="1400" b="1" dirty="0">
                <a:solidFill>
                  <a:schemeClr val="tx1">
                    <a:lumMod val="75000"/>
                    <a:lumOff val="25000"/>
                  </a:schemeClr>
                </a:solidFill>
                <a:latin typeface="+mj-lt"/>
                <a:cs typeface="Segoe UI" panose="020B0502040204020203" pitchFamily="34" charset="0"/>
              </a:rPr>
              <a:t>) </a:t>
            </a:r>
          </a:p>
        </p:txBody>
      </p:sp>
      <p:pic>
        <p:nvPicPr>
          <p:cNvPr id="3" name="Picture 2">
            <a:extLst>
              <a:ext uri="{FF2B5EF4-FFF2-40B4-BE49-F238E27FC236}">
                <a16:creationId xmlns:a16="http://schemas.microsoft.com/office/drawing/2014/main" id="{1F7A9C41-2D30-075E-D71E-745461D0BA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70016"/>
            <a:ext cx="12192000" cy="2731580"/>
          </a:xfrm>
          <a:prstGeom prst="rect">
            <a:avLst/>
          </a:prstGeom>
        </p:spPr>
      </p:pic>
    </p:spTree>
    <p:extLst>
      <p:ext uri="{BB962C8B-B14F-4D97-AF65-F5344CB8AC3E}">
        <p14:creationId xmlns:p14="http://schemas.microsoft.com/office/powerpoint/2010/main" val="12121409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dirty="0"/>
              <a:t>Project analysis slide 10</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857129" y="522898"/>
            <a:ext cx="3334871"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Operational Hotspots Analysis</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3325906"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53CF038C-66AF-4E81-9068-703EC0088620}"/>
              </a:ext>
            </a:extLst>
          </p:cNvPr>
          <p:cNvSpPr/>
          <p:nvPr/>
        </p:nvSpPr>
        <p:spPr>
          <a:xfrm>
            <a:off x="7696200" y="4844450"/>
            <a:ext cx="3438526" cy="954364"/>
          </a:xfrm>
          <a:prstGeom prst="rect">
            <a:avLst/>
          </a:prstGeom>
        </p:spPr>
        <p:txBody>
          <a:bodyPr wrap="square" lIns="0" tIns="0" rIns="0" bIns="0" anchor="t">
            <a:spAutoFit/>
          </a:bodyPr>
          <a:lstStyle/>
          <a:p>
            <a:pPr algn="r">
              <a:lnSpc>
                <a:spcPts val="1900"/>
              </a:lnSpc>
            </a:pPr>
            <a:r>
              <a:rPr lang="en-US" sz="1400" dirty="0">
                <a:solidFill>
                  <a:schemeClr val="tx1">
                    <a:lumMod val="75000"/>
                    <a:lumOff val="25000"/>
                  </a:schemeClr>
                </a:solidFill>
                <a:cs typeface="Segoe UI" panose="020B0502040204020203" pitchFamily="34" charset="0"/>
              </a:rPr>
              <a:t>The firm prioritizes unloading in Asansol most of the time, driven by its higher profit margin and the highest revenue per ton. Bankura serves as the second option for unloading.</a:t>
            </a:r>
          </a:p>
        </p:txBody>
      </p:sp>
      <p:graphicFrame>
        <p:nvGraphicFramePr>
          <p:cNvPr id="2" name="Chart 1">
            <a:extLst>
              <a:ext uri="{FF2B5EF4-FFF2-40B4-BE49-F238E27FC236}">
                <a16:creationId xmlns:a16="http://schemas.microsoft.com/office/drawing/2014/main" id="{E5D5B51F-8ADB-4F3E-8384-D014D828559F}"/>
              </a:ext>
            </a:extLst>
          </p:cNvPr>
          <p:cNvGraphicFramePr>
            <a:graphicFrameLocks/>
          </p:cNvGraphicFramePr>
          <p:nvPr>
            <p:extLst>
              <p:ext uri="{D42A27DB-BD31-4B8C-83A1-F6EECF244321}">
                <p14:modId xmlns:p14="http://schemas.microsoft.com/office/powerpoint/2010/main" val="3685053198"/>
              </p:ext>
            </p:extLst>
          </p:nvPr>
        </p:nvGraphicFramePr>
        <p:xfrm>
          <a:off x="228600" y="756241"/>
          <a:ext cx="6660776" cy="281435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Chart 2">
            <a:extLst>
              <a:ext uri="{FF2B5EF4-FFF2-40B4-BE49-F238E27FC236}">
                <a16:creationId xmlns:a16="http://schemas.microsoft.com/office/drawing/2014/main" id="{6B041059-5AAC-DD82-39FB-CBFA357A9A21}"/>
              </a:ext>
            </a:extLst>
          </p:cNvPr>
          <p:cNvGraphicFramePr>
            <a:graphicFrameLocks/>
          </p:cNvGraphicFramePr>
          <p:nvPr>
            <p:extLst>
              <p:ext uri="{D42A27DB-BD31-4B8C-83A1-F6EECF244321}">
                <p14:modId xmlns:p14="http://schemas.microsoft.com/office/powerpoint/2010/main" val="537855800"/>
              </p:ext>
            </p:extLst>
          </p:nvPr>
        </p:nvGraphicFramePr>
        <p:xfrm>
          <a:off x="228600" y="3803938"/>
          <a:ext cx="6660776" cy="2863562"/>
        </p:xfrm>
        <a:graphic>
          <a:graphicData uri="http://schemas.openxmlformats.org/drawingml/2006/chart">
            <c:chart xmlns:c="http://schemas.openxmlformats.org/drawingml/2006/chart" xmlns:r="http://schemas.openxmlformats.org/officeDocument/2006/relationships" r:id="rId4"/>
          </a:graphicData>
        </a:graphic>
      </p:graphicFrame>
      <p:sp>
        <p:nvSpPr>
          <p:cNvPr id="27" name="Rectangle 26">
            <a:extLst>
              <a:ext uri="{FF2B5EF4-FFF2-40B4-BE49-F238E27FC236}">
                <a16:creationId xmlns:a16="http://schemas.microsoft.com/office/drawing/2014/main" id="{45FD5121-DCA3-C227-02FE-9DA800D951A8}"/>
              </a:ext>
            </a:extLst>
          </p:cNvPr>
          <p:cNvSpPr/>
          <p:nvPr/>
        </p:nvSpPr>
        <p:spPr>
          <a:xfrm>
            <a:off x="8391530" y="1794187"/>
            <a:ext cx="2743195" cy="710707"/>
          </a:xfrm>
          <a:prstGeom prst="rect">
            <a:avLst/>
          </a:prstGeom>
        </p:spPr>
        <p:txBody>
          <a:bodyPr wrap="square" lIns="0" tIns="0" rIns="0" bIns="0" anchor="t">
            <a:spAutoFit/>
          </a:bodyPr>
          <a:lstStyle/>
          <a:p>
            <a:pPr algn="r">
              <a:lnSpc>
                <a:spcPts val="1900"/>
              </a:lnSpc>
            </a:pPr>
            <a:r>
              <a:rPr lang="en-US" sz="1400" dirty="0">
                <a:solidFill>
                  <a:schemeClr val="tx1">
                    <a:lumMod val="75000"/>
                    <a:lumOff val="25000"/>
                  </a:schemeClr>
                </a:solidFill>
                <a:cs typeface="Segoe UI" panose="020B0502040204020203" pitchFamily="34" charset="0"/>
              </a:rPr>
              <a:t>Which makes up 39% of all the trips done by the owner’s trucks. 90% of those trips are round haul.</a:t>
            </a:r>
          </a:p>
        </p:txBody>
      </p:sp>
      <p:sp>
        <p:nvSpPr>
          <p:cNvPr id="28" name="Rectangle 27">
            <a:extLst>
              <a:ext uri="{FF2B5EF4-FFF2-40B4-BE49-F238E27FC236}">
                <a16:creationId xmlns:a16="http://schemas.microsoft.com/office/drawing/2014/main" id="{6FDB86D4-CE75-57AF-99AD-2D2414335D90}"/>
              </a:ext>
            </a:extLst>
          </p:cNvPr>
          <p:cNvSpPr/>
          <p:nvPr/>
        </p:nvSpPr>
        <p:spPr>
          <a:xfrm>
            <a:off x="8391530" y="3171936"/>
            <a:ext cx="2743195" cy="492443"/>
          </a:xfrm>
          <a:prstGeom prst="rect">
            <a:avLst/>
          </a:prstGeom>
        </p:spPr>
        <p:txBody>
          <a:bodyPr wrap="square" lIns="0" tIns="0" rIns="0" bIns="0" anchor="t">
            <a:spAutoFit/>
          </a:bodyPr>
          <a:lstStyle/>
          <a:p>
            <a:pPr algn="r"/>
            <a:r>
              <a:rPr lang="en-US" sz="3200" dirty="0">
                <a:solidFill>
                  <a:srgbClr val="F59F26"/>
                </a:solidFill>
                <a:cs typeface="Segoe UI" panose="020B0502040204020203" pitchFamily="34" charset="0"/>
              </a:rPr>
              <a:t>295 Trips</a:t>
            </a:r>
          </a:p>
        </p:txBody>
      </p:sp>
      <p:sp>
        <p:nvSpPr>
          <p:cNvPr id="29" name="Rectangle 28">
            <a:extLst>
              <a:ext uri="{FF2B5EF4-FFF2-40B4-BE49-F238E27FC236}">
                <a16:creationId xmlns:a16="http://schemas.microsoft.com/office/drawing/2014/main" id="{0E0BD5C7-3765-88C3-B7D9-9EA0B13F3503}"/>
              </a:ext>
            </a:extLst>
          </p:cNvPr>
          <p:cNvSpPr/>
          <p:nvPr/>
        </p:nvSpPr>
        <p:spPr>
          <a:xfrm>
            <a:off x="8391531" y="1063346"/>
            <a:ext cx="2743195" cy="223394"/>
          </a:xfrm>
          <a:prstGeom prst="rect">
            <a:avLst/>
          </a:prstGeom>
        </p:spPr>
        <p:txBody>
          <a:bodyPr wrap="square" lIns="0" tIns="0" rIns="0" bIns="0" anchor="t">
            <a:spAutoFit/>
          </a:bodyPr>
          <a:lstStyle/>
          <a:p>
            <a:pPr algn="r">
              <a:lnSpc>
                <a:spcPts val="1900"/>
              </a:lnSpc>
            </a:pPr>
            <a:r>
              <a:rPr lang="en-US" sz="1400" b="1" dirty="0">
                <a:solidFill>
                  <a:srgbClr val="11AEC7"/>
                </a:solidFill>
                <a:latin typeface="+mj-lt"/>
                <a:cs typeface="Segoe UI" panose="020B0502040204020203" pitchFamily="34" charset="0"/>
              </a:rPr>
              <a:t>Asansol</a:t>
            </a:r>
          </a:p>
        </p:txBody>
      </p:sp>
      <p:sp>
        <p:nvSpPr>
          <p:cNvPr id="30" name="Rectangle 29">
            <a:extLst>
              <a:ext uri="{FF2B5EF4-FFF2-40B4-BE49-F238E27FC236}">
                <a16:creationId xmlns:a16="http://schemas.microsoft.com/office/drawing/2014/main" id="{3194496C-1D0C-FC5D-5D87-1CD407E68AEA}"/>
              </a:ext>
            </a:extLst>
          </p:cNvPr>
          <p:cNvSpPr/>
          <p:nvPr/>
        </p:nvSpPr>
        <p:spPr>
          <a:xfrm>
            <a:off x="8391530" y="3666724"/>
            <a:ext cx="2743195" cy="710707"/>
          </a:xfrm>
          <a:prstGeom prst="rect">
            <a:avLst/>
          </a:prstGeom>
        </p:spPr>
        <p:txBody>
          <a:bodyPr wrap="square" lIns="0" tIns="0" rIns="0" bIns="0" anchor="t">
            <a:spAutoFit/>
          </a:bodyPr>
          <a:lstStyle/>
          <a:p>
            <a:pPr algn="r">
              <a:lnSpc>
                <a:spcPts val="1900"/>
              </a:lnSpc>
            </a:pPr>
            <a:r>
              <a:rPr lang="en-US" sz="1400" dirty="0">
                <a:solidFill>
                  <a:schemeClr val="tx1">
                    <a:lumMod val="75000"/>
                    <a:lumOff val="25000"/>
                  </a:schemeClr>
                </a:solidFill>
                <a:cs typeface="Segoe UI" panose="020B0502040204020203" pitchFamily="34" charset="0"/>
              </a:rPr>
              <a:t>Which makes up 30% of all the trips done by the owner’s trucks with 49% of those being round haul.</a:t>
            </a:r>
          </a:p>
        </p:txBody>
      </p:sp>
      <p:sp>
        <p:nvSpPr>
          <p:cNvPr id="31" name="Rectangle 30">
            <a:extLst>
              <a:ext uri="{FF2B5EF4-FFF2-40B4-BE49-F238E27FC236}">
                <a16:creationId xmlns:a16="http://schemas.microsoft.com/office/drawing/2014/main" id="{9047E47E-14C2-ADFE-BCF0-693A13AFDC2A}"/>
              </a:ext>
            </a:extLst>
          </p:cNvPr>
          <p:cNvSpPr/>
          <p:nvPr/>
        </p:nvSpPr>
        <p:spPr>
          <a:xfrm>
            <a:off x="8391531" y="1270116"/>
            <a:ext cx="2743195" cy="492443"/>
          </a:xfrm>
          <a:prstGeom prst="rect">
            <a:avLst/>
          </a:prstGeom>
        </p:spPr>
        <p:txBody>
          <a:bodyPr wrap="square" lIns="0" tIns="0" rIns="0" bIns="0" anchor="t">
            <a:spAutoFit/>
          </a:bodyPr>
          <a:lstStyle/>
          <a:p>
            <a:pPr algn="r"/>
            <a:r>
              <a:rPr lang="en-US" sz="3200" dirty="0">
                <a:solidFill>
                  <a:srgbClr val="11AEC7"/>
                </a:solidFill>
                <a:cs typeface="Segoe UI" panose="020B0502040204020203" pitchFamily="34" charset="0"/>
              </a:rPr>
              <a:t>380 Trips</a:t>
            </a:r>
          </a:p>
        </p:txBody>
      </p:sp>
      <p:sp>
        <p:nvSpPr>
          <p:cNvPr id="32" name="Rectangle 31">
            <a:extLst>
              <a:ext uri="{FF2B5EF4-FFF2-40B4-BE49-F238E27FC236}">
                <a16:creationId xmlns:a16="http://schemas.microsoft.com/office/drawing/2014/main" id="{BFBF0687-49EB-E8F0-D8E5-4EFD8DF94B03}"/>
              </a:ext>
            </a:extLst>
          </p:cNvPr>
          <p:cNvSpPr/>
          <p:nvPr/>
        </p:nvSpPr>
        <p:spPr>
          <a:xfrm>
            <a:off x="8391534" y="2971459"/>
            <a:ext cx="2743195" cy="223394"/>
          </a:xfrm>
          <a:prstGeom prst="rect">
            <a:avLst/>
          </a:prstGeom>
        </p:spPr>
        <p:txBody>
          <a:bodyPr wrap="square" lIns="0" tIns="0" rIns="0" bIns="0" anchor="t">
            <a:spAutoFit/>
          </a:bodyPr>
          <a:lstStyle/>
          <a:p>
            <a:pPr algn="r">
              <a:lnSpc>
                <a:spcPts val="1900"/>
              </a:lnSpc>
            </a:pPr>
            <a:r>
              <a:rPr lang="en-US" sz="1400" b="1" dirty="0">
                <a:solidFill>
                  <a:srgbClr val="F59F26"/>
                </a:solidFill>
                <a:latin typeface="+mj-lt"/>
                <a:cs typeface="Segoe UI" panose="020B0502040204020203" pitchFamily="34" charset="0"/>
              </a:rPr>
              <a:t>Bankura</a:t>
            </a:r>
          </a:p>
        </p:txBody>
      </p:sp>
    </p:spTree>
    <p:extLst>
      <p:ext uri="{BB962C8B-B14F-4D97-AF65-F5344CB8AC3E}">
        <p14:creationId xmlns:p14="http://schemas.microsoft.com/office/powerpoint/2010/main" val="10617136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166BC32C-2E11-43D3-963B-9766918E0FE5}"/>
              </a:ext>
            </a:extLst>
          </p:cNvPr>
          <p:cNvSpPr>
            <a:spLocks noGrp="1"/>
          </p:cNvSpPr>
          <p:nvPr>
            <p:ph type="title" idx="4294967295"/>
          </p:nvPr>
        </p:nvSpPr>
        <p:spPr>
          <a:xfrm>
            <a:off x="0" y="365125"/>
            <a:ext cx="10515600" cy="1325563"/>
          </a:xfrm>
        </p:spPr>
        <p:txBody>
          <a:bodyPr/>
          <a:lstStyle/>
          <a:p>
            <a:r>
              <a:rPr lang="en-US" dirty="0"/>
              <a:t>Project analysis slide 6</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Performance Analysis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53F5EDC0-C02E-4790-A681-CA7AB9133338}"/>
              </a:ext>
            </a:extLst>
          </p:cNvPr>
          <p:cNvSpPr/>
          <p:nvPr/>
        </p:nvSpPr>
        <p:spPr>
          <a:xfrm>
            <a:off x="228601" y="4244659"/>
            <a:ext cx="5248274" cy="1441677"/>
          </a:xfrm>
          <a:prstGeom prst="rect">
            <a:avLst/>
          </a:prstGeom>
        </p:spPr>
        <p:txBody>
          <a:bodyPr wrap="square" lIns="0" tIns="0" rIns="0" bIns="0" anchor="t">
            <a:spAutoFit/>
          </a:bodyPr>
          <a:lstStyle/>
          <a:p>
            <a:pPr marL="285750" indent="-285750">
              <a:lnSpc>
                <a:spcPts val="1900"/>
              </a:lnSpc>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Approximately 43% of the time, the duration for driver replacement was a reasonable 0-4 days. </a:t>
            </a:r>
          </a:p>
          <a:p>
            <a:pPr marL="285750" indent="-285750">
              <a:lnSpc>
                <a:spcPts val="1900"/>
              </a:lnSpc>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For the remaining 57% of the instances, the replacement process extended to 5 days or more. </a:t>
            </a:r>
          </a:p>
          <a:p>
            <a:pPr marL="285750" indent="-285750">
              <a:lnSpc>
                <a:spcPts val="1900"/>
              </a:lnSpc>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There were 2 instances where the replacement process exceeded 30 days.</a:t>
            </a:r>
          </a:p>
        </p:txBody>
      </p:sp>
      <p:sp>
        <p:nvSpPr>
          <p:cNvPr id="35" name="Rectangle 34">
            <a:extLst>
              <a:ext uri="{FF2B5EF4-FFF2-40B4-BE49-F238E27FC236}">
                <a16:creationId xmlns:a16="http://schemas.microsoft.com/office/drawing/2014/main" id="{857F5370-BF8E-406B-BEAE-B1224615626A}"/>
              </a:ext>
            </a:extLst>
          </p:cNvPr>
          <p:cNvSpPr/>
          <p:nvPr/>
        </p:nvSpPr>
        <p:spPr>
          <a:xfrm>
            <a:off x="6260310" y="1179070"/>
            <a:ext cx="5248275" cy="954364"/>
          </a:xfrm>
          <a:prstGeom prst="rect">
            <a:avLst/>
          </a:prstGeom>
        </p:spPr>
        <p:txBody>
          <a:bodyPr wrap="square" lIns="0" tIns="0" rIns="0" bIns="0" anchor="t">
            <a:spAutoFit/>
          </a:bodyPr>
          <a:lstStyle/>
          <a:p>
            <a:pPr marL="285750" indent="-285750">
              <a:lnSpc>
                <a:spcPts val="1900"/>
              </a:lnSpc>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Trucks numbered 3761 and 0136 successfully met their respective targets for the period under consideration. </a:t>
            </a:r>
          </a:p>
          <a:p>
            <a:pPr marL="285750" indent="-285750">
              <a:lnSpc>
                <a:spcPts val="1900"/>
              </a:lnSpc>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Trucks 1066 and 3747 were notably close to achieving their targets.</a:t>
            </a:r>
          </a:p>
          <a:p>
            <a:pPr marL="285750" indent="-285750">
              <a:lnSpc>
                <a:spcPts val="1900"/>
              </a:lnSpc>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Trucks 2793 and 2962 exhibited the lowest trip count.</a:t>
            </a:r>
          </a:p>
        </p:txBody>
      </p:sp>
      <p:sp>
        <p:nvSpPr>
          <p:cNvPr id="37" name="Rectangle 36">
            <a:extLst>
              <a:ext uri="{FF2B5EF4-FFF2-40B4-BE49-F238E27FC236}">
                <a16:creationId xmlns:a16="http://schemas.microsoft.com/office/drawing/2014/main" id="{0C310CC8-6624-4352-A642-89EF6FA7DCE6}"/>
              </a:ext>
            </a:extLst>
          </p:cNvPr>
          <p:cNvSpPr/>
          <p:nvPr/>
        </p:nvSpPr>
        <p:spPr>
          <a:xfrm>
            <a:off x="228599" y="5956793"/>
            <a:ext cx="5248275" cy="710707"/>
          </a:xfrm>
          <a:prstGeom prst="rect">
            <a:avLst/>
          </a:prstGeom>
        </p:spPr>
        <p:txBody>
          <a:bodyPr wrap="square" lIns="0" tIns="0" rIns="0" bIns="0" anchor="t">
            <a:spAutoFit/>
          </a:bodyPr>
          <a:lstStyle/>
          <a:p>
            <a:pPr>
              <a:lnSpc>
                <a:spcPts val="1900"/>
              </a:lnSpc>
            </a:pPr>
            <a:r>
              <a:rPr lang="en-US" sz="1400" b="1" dirty="0">
                <a:solidFill>
                  <a:schemeClr val="tx1">
                    <a:lumMod val="75000"/>
                    <a:lumOff val="25000"/>
                  </a:schemeClr>
                </a:solidFill>
                <a:cs typeface="Segoe UI" panose="020B0502040204020203" pitchFamily="34" charset="0"/>
              </a:rPr>
              <a:t>The firm’s driver retention rate is currently at 50%. </a:t>
            </a:r>
            <a:r>
              <a:rPr lang="en-US" sz="1400" dirty="0">
                <a:solidFill>
                  <a:schemeClr val="tx1">
                    <a:lumMod val="75000"/>
                    <a:lumOff val="25000"/>
                  </a:schemeClr>
                </a:solidFill>
                <a:cs typeface="Segoe UI" panose="020B0502040204020203" pitchFamily="34" charset="0"/>
              </a:rPr>
              <a:t>It is hard to retain them due to several reasons like better salary offered by competitors, not meeting the expected performance benchmarks, etc.</a:t>
            </a:r>
          </a:p>
        </p:txBody>
      </p:sp>
      <p:graphicFrame>
        <p:nvGraphicFramePr>
          <p:cNvPr id="2" name="Chart 1">
            <a:extLst>
              <a:ext uri="{FF2B5EF4-FFF2-40B4-BE49-F238E27FC236}">
                <a16:creationId xmlns:a16="http://schemas.microsoft.com/office/drawing/2014/main" id="{2A3CD71D-C2A3-B856-83D6-069CFA1B61DF}"/>
              </a:ext>
            </a:extLst>
          </p:cNvPr>
          <p:cNvGraphicFramePr>
            <a:graphicFrameLocks/>
          </p:cNvGraphicFramePr>
          <p:nvPr>
            <p:extLst>
              <p:ext uri="{D42A27DB-BD31-4B8C-83A1-F6EECF244321}">
                <p14:modId xmlns:p14="http://schemas.microsoft.com/office/powerpoint/2010/main" val="2523390590"/>
              </p:ext>
            </p:extLst>
          </p:nvPr>
        </p:nvGraphicFramePr>
        <p:xfrm>
          <a:off x="228600" y="855297"/>
          <a:ext cx="5248275" cy="3056964"/>
        </p:xfrm>
        <a:graphic>
          <a:graphicData uri="http://schemas.openxmlformats.org/drawingml/2006/chart">
            <c:chart xmlns:c="http://schemas.openxmlformats.org/drawingml/2006/chart" xmlns:r="http://schemas.openxmlformats.org/officeDocument/2006/relationships" r:id="rId3"/>
          </a:graphicData>
        </a:graphic>
      </p:graphicFrame>
      <mc:AlternateContent xmlns:mc="http://schemas.openxmlformats.org/markup-compatibility/2006" xmlns:cx1="http://schemas.microsoft.com/office/drawing/2015/9/8/chartex">
        <mc:Choice Requires="cx1">
          <p:graphicFrame>
            <p:nvGraphicFramePr>
              <p:cNvPr id="3" name="Chart 2">
                <a:extLst>
                  <a:ext uri="{FF2B5EF4-FFF2-40B4-BE49-F238E27FC236}">
                    <a16:creationId xmlns:a16="http://schemas.microsoft.com/office/drawing/2014/main" id="{21E82B59-278A-2F1F-076E-F084DC1647B3}"/>
                  </a:ext>
                </a:extLst>
              </p:cNvPr>
              <p:cNvGraphicFramePr/>
              <p:nvPr>
                <p:extLst>
                  <p:ext uri="{D42A27DB-BD31-4B8C-83A1-F6EECF244321}">
                    <p14:modId xmlns:p14="http://schemas.microsoft.com/office/powerpoint/2010/main" val="99236305"/>
                  </p:ext>
                </p:extLst>
              </p:nvPr>
            </p:nvGraphicFramePr>
            <p:xfrm>
              <a:off x="6260310" y="3593860"/>
              <a:ext cx="5248275" cy="3073640"/>
            </p:xfrm>
            <a:graphic>
              <a:graphicData uri="http://schemas.microsoft.com/office/drawing/2014/chartex">
                <cx:chart xmlns:cx="http://schemas.microsoft.com/office/drawing/2014/chartex" xmlns:r="http://schemas.openxmlformats.org/officeDocument/2006/relationships" r:id="rId4"/>
              </a:graphicData>
            </a:graphic>
          </p:graphicFrame>
        </mc:Choice>
        <mc:Fallback xmlns="">
          <p:pic>
            <p:nvPicPr>
              <p:cNvPr id="3" name="Chart 2">
                <a:extLst>
                  <a:ext uri="{FF2B5EF4-FFF2-40B4-BE49-F238E27FC236}">
                    <a16:creationId xmlns:a16="http://schemas.microsoft.com/office/drawing/2014/main" id="{21E82B59-278A-2F1F-076E-F084DC1647B3}"/>
                  </a:ext>
                </a:extLst>
              </p:cNvPr>
              <p:cNvPicPr>
                <a:picLocks noGrp="1" noRot="1" noChangeAspect="1" noMove="1" noResize="1" noEditPoints="1" noAdjustHandles="1" noChangeArrowheads="1" noChangeShapeType="1"/>
              </p:cNvPicPr>
              <p:nvPr/>
            </p:nvPicPr>
            <p:blipFill>
              <a:blip r:embed="rId5"/>
              <a:stretch>
                <a:fillRect/>
              </a:stretch>
            </p:blipFill>
            <p:spPr>
              <a:xfrm>
                <a:off x="6260310" y="3593860"/>
                <a:ext cx="5248275" cy="3073640"/>
              </a:xfrm>
              <a:prstGeom prst="rect">
                <a:avLst/>
              </a:prstGeom>
            </p:spPr>
          </p:pic>
        </mc:Fallback>
      </mc:AlternateContent>
      <p:sp>
        <p:nvSpPr>
          <p:cNvPr id="4" name="Rectangle 3">
            <a:extLst>
              <a:ext uri="{FF2B5EF4-FFF2-40B4-BE49-F238E27FC236}">
                <a16:creationId xmlns:a16="http://schemas.microsoft.com/office/drawing/2014/main" id="{91F6D701-A067-6465-D54B-AA301456C117}"/>
              </a:ext>
            </a:extLst>
          </p:cNvPr>
          <p:cNvSpPr/>
          <p:nvPr/>
        </p:nvSpPr>
        <p:spPr>
          <a:xfrm>
            <a:off x="6260310" y="2346407"/>
            <a:ext cx="5248275" cy="710707"/>
          </a:xfrm>
          <a:prstGeom prst="rect">
            <a:avLst/>
          </a:prstGeom>
        </p:spPr>
        <p:txBody>
          <a:bodyPr wrap="square" lIns="0" tIns="0" rIns="0" bIns="0" anchor="t">
            <a:spAutoFit/>
          </a:bodyPr>
          <a:lstStyle/>
          <a:p>
            <a:pPr>
              <a:lnSpc>
                <a:spcPts val="1900"/>
              </a:lnSpc>
            </a:pPr>
            <a:r>
              <a:rPr lang="en-US" sz="1400" dirty="0">
                <a:solidFill>
                  <a:schemeClr val="tx1">
                    <a:lumMod val="75000"/>
                    <a:lumOff val="25000"/>
                  </a:schemeClr>
                </a:solidFill>
                <a:cs typeface="Segoe UI" panose="020B0502040204020203" pitchFamily="34" charset="0"/>
              </a:rPr>
              <a:t>While the number of trips is largely dependent on demand, it is also influenced by factors such as the driver’s efficiency and the idling time of the truck. </a:t>
            </a:r>
          </a:p>
        </p:txBody>
      </p:sp>
    </p:spTree>
    <p:extLst>
      <p:ext uri="{BB962C8B-B14F-4D97-AF65-F5344CB8AC3E}">
        <p14:creationId xmlns:p14="http://schemas.microsoft.com/office/powerpoint/2010/main" val="38875798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Recommendations</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3C1CAF08-13B9-48BA-A271-8CE5B568A664}"/>
              </a:ext>
            </a:extLst>
          </p:cNvPr>
          <p:cNvSpPr/>
          <p:nvPr/>
        </p:nvSpPr>
        <p:spPr>
          <a:xfrm>
            <a:off x="405333" y="1345775"/>
            <a:ext cx="3090902"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latin typeface="+mj-lt"/>
              </a:rPr>
              <a:t>1. Timely arrangement of third-party trucks </a:t>
            </a:r>
          </a:p>
        </p:txBody>
      </p:sp>
      <p:sp>
        <p:nvSpPr>
          <p:cNvPr id="26" name="Rectangle: Rounded Corners 25">
            <a:extLst>
              <a:ext uri="{FF2B5EF4-FFF2-40B4-BE49-F238E27FC236}">
                <a16:creationId xmlns:a16="http://schemas.microsoft.com/office/drawing/2014/main" id="{D1B1E083-D07C-4934-9782-F7CCA3539ACF}"/>
              </a:ext>
            </a:extLst>
          </p:cNvPr>
          <p:cNvSpPr/>
          <p:nvPr/>
        </p:nvSpPr>
        <p:spPr>
          <a:xfrm>
            <a:off x="8347677" y="1345775"/>
            <a:ext cx="324963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latin typeface="+mj-lt"/>
              </a:rPr>
              <a:t>3. Driver retention rate enhancement</a:t>
            </a:r>
          </a:p>
        </p:txBody>
      </p:sp>
      <p:cxnSp>
        <p:nvCxnSpPr>
          <p:cNvPr id="33" name="Straight Connector 32">
            <a:extLst>
              <a:ext uri="{FF2B5EF4-FFF2-40B4-BE49-F238E27FC236}">
                <a16:creationId xmlns:a16="http://schemas.microsoft.com/office/drawing/2014/main" id="{B31A2EAE-EBE4-4CB7-9D0A-105837E80B0E}"/>
              </a:ext>
              <a:ext uri="{C183D7F6-B498-43B3-948B-1728B52AA6E4}">
                <adec:decorative xmlns:adec="http://schemas.microsoft.com/office/drawing/2017/decorative" val="1"/>
              </a:ext>
            </a:extLst>
          </p:cNvPr>
          <p:cNvCxnSpPr>
            <a:cxnSpLocks/>
          </p:cNvCxnSpPr>
          <p:nvPr/>
        </p:nvCxnSpPr>
        <p:spPr>
          <a:xfrm>
            <a:off x="3885098" y="2447863"/>
            <a:ext cx="0" cy="385280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5ECF613A-FCF5-4CC5-AA46-DABB088D7230}"/>
              </a:ext>
            </a:extLst>
          </p:cNvPr>
          <p:cNvSpPr/>
          <p:nvPr/>
        </p:nvSpPr>
        <p:spPr>
          <a:xfrm>
            <a:off x="405333" y="2658839"/>
            <a:ext cx="3090897" cy="1292662"/>
          </a:xfrm>
          <a:prstGeom prst="rect">
            <a:avLst/>
          </a:prstGeom>
        </p:spPr>
        <p:txBody>
          <a:bodyPr wrap="square" lIns="0" tIns="0" rIns="0" bIns="0" anchor="t">
            <a:spAutoFit/>
          </a:bodyPr>
          <a:lstStyle/>
          <a:p>
            <a:pPr marL="171450" indent="-171450" algn="just">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During the peak demand period, specifically January to March (1st to 13th week of the year), advanced planning for procurement of third party trucks is crucial. This planning can ideally be initiated in December.</a:t>
            </a:r>
          </a:p>
        </p:txBody>
      </p:sp>
      <p:sp>
        <p:nvSpPr>
          <p:cNvPr id="40" name="Rectangle 39">
            <a:extLst>
              <a:ext uri="{FF2B5EF4-FFF2-40B4-BE49-F238E27FC236}">
                <a16:creationId xmlns:a16="http://schemas.microsoft.com/office/drawing/2014/main" id="{5842CE6B-862D-4B18-B10B-3436A7D24058}"/>
              </a:ext>
            </a:extLst>
          </p:cNvPr>
          <p:cNvSpPr/>
          <p:nvPr/>
        </p:nvSpPr>
        <p:spPr>
          <a:xfrm>
            <a:off x="4307096" y="2897053"/>
            <a:ext cx="3239676" cy="1723549"/>
          </a:xfrm>
          <a:prstGeom prst="rect">
            <a:avLst/>
          </a:prstGeom>
        </p:spPr>
        <p:txBody>
          <a:bodyPr wrap="square" lIns="0" tIns="0" rIns="0" bIns="0" anchor="t">
            <a:spAutoFit/>
          </a:bodyPr>
          <a:lstStyle/>
          <a:p>
            <a:pPr marL="171450" indent="-171450" algn="just">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Asansol, a crucial location for the firm, has demonstrated success in coordinating backhaul trips without establishing any backhaul transport partnerships. This effective strategy should be sustained, with Asansol continuing as a primary focus in the firm’s operations.</a:t>
            </a:r>
          </a:p>
        </p:txBody>
      </p:sp>
      <p:sp>
        <p:nvSpPr>
          <p:cNvPr id="41" name="Rectangle 40">
            <a:extLst>
              <a:ext uri="{FF2B5EF4-FFF2-40B4-BE49-F238E27FC236}">
                <a16:creationId xmlns:a16="http://schemas.microsoft.com/office/drawing/2014/main" id="{D130C0AE-B52E-4C65-A461-AD2F7D2362DE}"/>
              </a:ext>
            </a:extLst>
          </p:cNvPr>
          <p:cNvSpPr/>
          <p:nvPr/>
        </p:nvSpPr>
        <p:spPr>
          <a:xfrm>
            <a:off x="422894" y="4550814"/>
            <a:ext cx="3073336" cy="1508105"/>
          </a:xfrm>
          <a:prstGeom prst="rect">
            <a:avLst/>
          </a:prstGeom>
        </p:spPr>
        <p:txBody>
          <a:bodyPr wrap="square" lIns="0" tIns="0" rIns="0" bIns="0" anchor="t">
            <a:spAutoFit/>
          </a:bodyPr>
          <a:lstStyle/>
          <a:p>
            <a:pPr marL="171450" indent="-171450" algn="just">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The end of each month (27</a:t>
            </a:r>
            <a:r>
              <a:rPr lang="en-US" sz="1400" baseline="30000" dirty="0">
                <a:solidFill>
                  <a:schemeClr val="tx1">
                    <a:lumMod val="75000"/>
                    <a:lumOff val="25000"/>
                  </a:schemeClr>
                </a:solidFill>
                <a:cs typeface="Segoe UI" panose="020B0502040204020203" pitchFamily="34" charset="0"/>
              </a:rPr>
              <a:t>th </a:t>
            </a:r>
            <a:r>
              <a:rPr lang="en-US" sz="1400" dirty="0">
                <a:solidFill>
                  <a:schemeClr val="tx1">
                    <a:lumMod val="75000"/>
                    <a:lumOff val="25000"/>
                  </a:schemeClr>
                </a:solidFill>
                <a:cs typeface="Segoe UI" panose="020B0502040204020203" pitchFamily="34" charset="0"/>
              </a:rPr>
              <a:t>- 31</a:t>
            </a:r>
            <a:r>
              <a:rPr lang="en-US" sz="1400" baseline="30000" dirty="0">
                <a:solidFill>
                  <a:schemeClr val="tx1">
                    <a:lumMod val="75000"/>
                    <a:lumOff val="25000"/>
                  </a:schemeClr>
                </a:solidFill>
                <a:cs typeface="Segoe UI" panose="020B0502040204020203" pitchFamily="34" charset="0"/>
              </a:rPr>
              <a:t>st</a:t>
            </a:r>
            <a:r>
              <a:rPr lang="en-US" sz="1400" dirty="0">
                <a:solidFill>
                  <a:schemeClr val="tx1">
                    <a:lumMod val="75000"/>
                    <a:lumOff val="25000"/>
                  </a:schemeClr>
                </a:solidFill>
                <a:cs typeface="Segoe UI" panose="020B0502040204020203" pitchFamily="34" charset="0"/>
              </a:rPr>
              <a:t>) typically witnesses a surge in demand. To cater to this increased demand, the engagement of third-party trucks can be planned a week in advance. This planning should be aligned with the average monthly demand.</a:t>
            </a:r>
          </a:p>
        </p:txBody>
      </p:sp>
      <p:sp>
        <p:nvSpPr>
          <p:cNvPr id="42" name="Rectangle 41">
            <a:extLst>
              <a:ext uri="{FF2B5EF4-FFF2-40B4-BE49-F238E27FC236}">
                <a16:creationId xmlns:a16="http://schemas.microsoft.com/office/drawing/2014/main" id="{6E783ACB-62DF-4DA3-9240-822BAEA78497}"/>
              </a:ext>
            </a:extLst>
          </p:cNvPr>
          <p:cNvSpPr/>
          <p:nvPr/>
        </p:nvSpPr>
        <p:spPr>
          <a:xfrm>
            <a:off x="4302326" y="5424179"/>
            <a:ext cx="3249632" cy="646331"/>
          </a:xfrm>
          <a:prstGeom prst="rect">
            <a:avLst/>
          </a:prstGeom>
        </p:spPr>
        <p:txBody>
          <a:bodyPr wrap="square" lIns="0" tIns="0" rIns="0" bIns="0" anchor="t">
            <a:spAutoFit/>
          </a:bodyPr>
          <a:lstStyle/>
          <a:p>
            <a:pPr marL="171450" indent="-171450" algn="just">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The owner should consider establishing backhaul transport partnerships with the local industries in Bankura.</a:t>
            </a:r>
          </a:p>
        </p:txBody>
      </p:sp>
      <p:sp>
        <p:nvSpPr>
          <p:cNvPr id="43" name="Rectangle 42">
            <a:extLst>
              <a:ext uri="{FF2B5EF4-FFF2-40B4-BE49-F238E27FC236}">
                <a16:creationId xmlns:a16="http://schemas.microsoft.com/office/drawing/2014/main" id="{6173DD7D-A9F5-4D7E-A942-64AE3F48B264}"/>
              </a:ext>
            </a:extLst>
          </p:cNvPr>
          <p:cNvSpPr/>
          <p:nvPr/>
        </p:nvSpPr>
        <p:spPr>
          <a:xfrm>
            <a:off x="405329" y="2236072"/>
            <a:ext cx="3090901" cy="246221"/>
          </a:xfrm>
          <a:prstGeom prst="rect">
            <a:avLst/>
          </a:prstGeom>
        </p:spPr>
        <p:txBody>
          <a:bodyPr wrap="square" lIns="0" tIns="0" rIns="0" bIns="0" anchor="t">
            <a:spAutoFit/>
          </a:bodyPr>
          <a:lstStyle/>
          <a:p>
            <a:r>
              <a:rPr lang="en-US" sz="1600" b="1" cap="all" dirty="0">
                <a:solidFill>
                  <a:schemeClr val="tx1">
                    <a:lumMod val="75000"/>
                    <a:lumOff val="25000"/>
                  </a:schemeClr>
                </a:solidFill>
                <a:cs typeface="Segoe UI" panose="020B0502040204020203" pitchFamily="34" charset="0"/>
              </a:rPr>
              <a:t>Annual Planning</a:t>
            </a:r>
          </a:p>
        </p:txBody>
      </p:sp>
      <p:sp>
        <p:nvSpPr>
          <p:cNvPr id="44" name="Rectangle 43">
            <a:extLst>
              <a:ext uri="{FF2B5EF4-FFF2-40B4-BE49-F238E27FC236}">
                <a16:creationId xmlns:a16="http://schemas.microsoft.com/office/drawing/2014/main" id="{95967C4C-72D9-469E-BB08-F31A36FBD11D}"/>
              </a:ext>
            </a:extLst>
          </p:cNvPr>
          <p:cNvSpPr/>
          <p:nvPr/>
        </p:nvSpPr>
        <p:spPr>
          <a:xfrm>
            <a:off x="4307096" y="2253302"/>
            <a:ext cx="3239677" cy="492443"/>
          </a:xfrm>
          <a:prstGeom prst="rect">
            <a:avLst/>
          </a:prstGeom>
        </p:spPr>
        <p:txBody>
          <a:bodyPr wrap="square" lIns="0" tIns="0" rIns="0" bIns="0" anchor="t">
            <a:spAutoFit/>
          </a:bodyPr>
          <a:lstStyle/>
          <a:p>
            <a:r>
              <a:rPr lang="en-US" sz="1600" b="1" cap="all" dirty="0">
                <a:solidFill>
                  <a:schemeClr val="tx1">
                    <a:lumMod val="75000"/>
                    <a:lumOff val="25000"/>
                  </a:schemeClr>
                </a:solidFill>
                <a:cs typeface="Segoe UI" panose="020B0502040204020203" pitchFamily="34" charset="0"/>
              </a:rPr>
              <a:t>Preservation of Asansol’s backhaul trip coordination</a:t>
            </a:r>
          </a:p>
        </p:txBody>
      </p:sp>
      <p:sp>
        <p:nvSpPr>
          <p:cNvPr id="45" name="Rectangle 44">
            <a:extLst>
              <a:ext uri="{FF2B5EF4-FFF2-40B4-BE49-F238E27FC236}">
                <a16:creationId xmlns:a16="http://schemas.microsoft.com/office/drawing/2014/main" id="{A2A2A928-93BB-46FE-9683-5A5BAADF87B3}"/>
              </a:ext>
            </a:extLst>
          </p:cNvPr>
          <p:cNvSpPr/>
          <p:nvPr/>
        </p:nvSpPr>
        <p:spPr>
          <a:xfrm>
            <a:off x="405333" y="4128047"/>
            <a:ext cx="3090896" cy="246221"/>
          </a:xfrm>
          <a:prstGeom prst="rect">
            <a:avLst/>
          </a:prstGeom>
        </p:spPr>
        <p:txBody>
          <a:bodyPr wrap="square" lIns="0" tIns="0" rIns="0" bIns="0" anchor="t">
            <a:spAutoFit/>
          </a:bodyPr>
          <a:lstStyle/>
          <a:p>
            <a:r>
              <a:rPr lang="en-US" sz="1600" b="1" cap="all" dirty="0">
                <a:solidFill>
                  <a:schemeClr val="tx1">
                    <a:lumMod val="75000"/>
                    <a:lumOff val="25000"/>
                  </a:schemeClr>
                </a:solidFill>
                <a:cs typeface="Segoe UI" panose="020B0502040204020203" pitchFamily="34" charset="0"/>
              </a:rPr>
              <a:t>Monthly Planning</a:t>
            </a:r>
          </a:p>
        </p:txBody>
      </p:sp>
      <p:sp>
        <p:nvSpPr>
          <p:cNvPr id="46" name="Rectangle 45">
            <a:extLst>
              <a:ext uri="{FF2B5EF4-FFF2-40B4-BE49-F238E27FC236}">
                <a16:creationId xmlns:a16="http://schemas.microsoft.com/office/drawing/2014/main" id="{D84D1B01-F5DB-4D77-80D5-5CACEA0F7047}"/>
              </a:ext>
            </a:extLst>
          </p:cNvPr>
          <p:cNvSpPr/>
          <p:nvPr/>
        </p:nvSpPr>
        <p:spPr>
          <a:xfrm>
            <a:off x="4307096" y="4779063"/>
            <a:ext cx="3239675" cy="492443"/>
          </a:xfrm>
          <a:prstGeom prst="rect">
            <a:avLst/>
          </a:prstGeom>
        </p:spPr>
        <p:txBody>
          <a:bodyPr wrap="square" lIns="0" tIns="0" rIns="0" bIns="0" anchor="t">
            <a:spAutoFit/>
          </a:bodyPr>
          <a:lstStyle/>
          <a:p>
            <a:r>
              <a:rPr lang="en-US" sz="1600" b="1" cap="all" dirty="0">
                <a:solidFill>
                  <a:schemeClr val="tx1">
                    <a:lumMod val="75000"/>
                    <a:lumOff val="25000"/>
                  </a:schemeClr>
                </a:solidFill>
                <a:cs typeface="Segoe UI" panose="020B0502040204020203" pitchFamily="34" charset="0"/>
              </a:rPr>
              <a:t>Improvements for Bankura and Bishnupur</a:t>
            </a:r>
          </a:p>
        </p:txBody>
      </p:sp>
      <p:sp>
        <p:nvSpPr>
          <p:cNvPr id="3" name="Rectangle: Rounded Corners 2">
            <a:extLst>
              <a:ext uri="{FF2B5EF4-FFF2-40B4-BE49-F238E27FC236}">
                <a16:creationId xmlns:a16="http://schemas.microsoft.com/office/drawing/2014/main" id="{B9ED3B63-C090-53A4-3B62-F9C4F590FC0B}"/>
              </a:ext>
            </a:extLst>
          </p:cNvPr>
          <p:cNvSpPr/>
          <p:nvPr/>
        </p:nvSpPr>
        <p:spPr>
          <a:xfrm>
            <a:off x="4297139" y="1345775"/>
            <a:ext cx="324963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latin typeface="+mj-lt"/>
              </a:rPr>
              <a:t>2. Backhaul trips coordination improvement</a:t>
            </a:r>
          </a:p>
        </p:txBody>
      </p:sp>
      <p:cxnSp>
        <p:nvCxnSpPr>
          <p:cNvPr id="5" name="Straight Connector 4">
            <a:extLst>
              <a:ext uri="{FF2B5EF4-FFF2-40B4-BE49-F238E27FC236}">
                <a16:creationId xmlns:a16="http://schemas.microsoft.com/office/drawing/2014/main" id="{9A1FF285-3BF4-87D7-8AA0-EC343497E69F}"/>
              </a:ext>
              <a:ext uri="{C183D7F6-B498-43B3-948B-1728B52AA6E4}">
                <adec:decorative xmlns:adec="http://schemas.microsoft.com/office/drawing/2017/decorative" val="1"/>
              </a:ext>
            </a:extLst>
          </p:cNvPr>
          <p:cNvCxnSpPr>
            <a:cxnSpLocks/>
          </p:cNvCxnSpPr>
          <p:nvPr/>
        </p:nvCxnSpPr>
        <p:spPr>
          <a:xfrm>
            <a:off x="7958471" y="2482293"/>
            <a:ext cx="0" cy="385280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C2B43812-CBF9-70B0-E536-C4CCC9C85F14}"/>
              </a:ext>
            </a:extLst>
          </p:cNvPr>
          <p:cNvSpPr/>
          <p:nvPr/>
        </p:nvSpPr>
        <p:spPr>
          <a:xfrm>
            <a:off x="8347678" y="2665850"/>
            <a:ext cx="3249634" cy="1077218"/>
          </a:xfrm>
          <a:prstGeom prst="rect">
            <a:avLst/>
          </a:prstGeom>
        </p:spPr>
        <p:txBody>
          <a:bodyPr wrap="square" lIns="0" tIns="0" rIns="0" bIns="0" anchor="t">
            <a:spAutoFit/>
          </a:bodyPr>
          <a:lstStyle/>
          <a:p>
            <a:pPr marL="171450" indent="-171450" algn="just">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The firm could maintain a standby fleet of 3-4 trucks at the beginning of each month. The remaining drivers could then be provided with a rotational holiday schedule.</a:t>
            </a:r>
          </a:p>
        </p:txBody>
      </p:sp>
      <p:sp>
        <p:nvSpPr>
          <p:cNvPr id="12" name="Rectangle 11">
            <a:extLst>
              <a:ext uri="{FF2B5EF4-FFF2-40B4-BE49-F238E27FC236}">
                <a16:creationId xmlns:a16="http://schemas.microsoft.com/office/drawing/2014/main" id="{CA727032-8172-77EE-4911-F2F17A21E9F7}"/>
              </a:ext>
            </a:extLst>
          </p:cNvPr>
          <p:cNvSpPr/>
          <p:nvPr/>
        </p:nvSpPr>
        <p:spPr>
          <a:xfrm>
            <a:off x="8346990" y="4189715"/>
            <a:ext cx="3249629" cy="861774"/>
          </a:xfrm>
          <a:prstGeom prst="rect">
            <a:avLst/>
          </a:prstGeom>
        </p:spPr>
        <p:txBody>
          <a:bodyPr wrap="square" lIns="0" tIns="0" rIns="0" bIns="0" anchor="t">
            <a:spAutoFit/>
          </a:bodyPr>
          <a:lstStyle/>
          <a:p>
            <a:pPr marL="171450" indent="-171450" algn="just">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It could introduce yearly incentives and recognition for the highest-performing drivers, particularly those who complete the most trips.</a:t>
            </a:r>
          </a:p>
        </p:txBody>
      </p:sp>
      <p:sp>
        <p:nvSpPr>
          <p:cNvPr id="15" name="Rectangle 14">
            <a:extLst>
              <a:ext uri="{FF2B5EF4-FFF2-40B4-BE49-F238E27FC236}">
                <a16:creationId xmlns:a16="http://schemas.microsoft.com/office/drawing/2014/main" id="{BA764CC9-6423-5E51-6C62-2E5DED15D0E0}"/>
              </a:ext>
            </a:extLst>
          </p:cNvPr>
          <p:cNvSpPr/>
          <p:nvPr/>
        </p:nvSpPr>
        <p:spPr>
          <a:xfrm>
            <a:off x="8347678" y="2300161"/>
            <a:ext cx="3249634" cy="249567"/>
          </a:xfrm>
          <a:prstGeom prst="rect">
            <a:avLst/>
          </a:prstGeom>
        </p:spPr>
        <p:txBody>
          <a:bodyPr wrap="square" lIns="0" tIns="0" rIns="0" bIns="0" anchor="t">
            <a:spAutoFit/>
          </a:bodyPr>
          <a:lstStyle/>
          <a:p>
            <a:r>
              <a:rPr lang="en-US" sz="1600" b="1" cap="all" dirty="0">
                <a:solidFill>
                  <a:schemeClr val="tx1">
                    <a:lumMod val="75000"/>
                    <a:lumOff val="25000"/>
                  </a:schemeClr>
                </a:solidFill>
                <a:cs typeface="Segoe UI" panose="020B0502040204020203" pitchFamily="34" charset="0"/>
              </a:rPr>
              <a:t>Fixed Holiday System</a:t>
            </a:r>
          </a:p>
        </p:txBody>
      </p:sp>
      <p:sp>
        <p:nvSpPr>
          <p:cNvPr id="16" name="Rectangle 15">
            <a:extLst>
              <a:ext uri="{FF2B5EF4-FFF2-40B4-BE49-F238E27FC236}">
                <a16:creationId xmlns:a16="http://schemas.microsoft.com/office/drawing/2014/main" id="{B13B1250-7BA7-27F0-C20C-5779B329C9CE}"/>
              </a:ext>
            </a:extLst>
          </p:cNvPr>
          <p:cNvSpPr/>
          <p:nvPr/>
        </p:nvSpPr>
        <p:spPr>
          <a:xfrm>
            <a:off x="8347677" y="3828390"/>
            <a:ext cx="3249632" cy="245203"/>
          </a:xfrm>
          <a:prstGeom prst="rect">
            <a:avLst/>
          </a:prstGeom>
        </p:spPr>
        <p:txBody>
          <a:bodyPr wrap="square" lIns="0" tIns="0" rIns="0" bIns="0" anchor="t">
            <a:spAutoFit/>
          </a:bodyPr>
          <a:lstStyle/>
          <a:p>
            <a:r>
              <a:rPr lang="en-US" sz="1600" b="1" cap="all" dirty="0">
                <a:solidFill>
                  <a:schemeClr val="tx1">
                    <a:lumMod val="75000"/>
                    <a:lumOff val="25000"/>
                  </a:schemeClr>
                </a:solidFill>
                <a:cs typeface="Segoe UI" panose="020B0502040204020203" pitchFamily="34" charset="0"/>
              </a:rPr>
              <a:t>Performance-based Incentives</a:t>
            </a:r>
          </a:p>
        </p:txBody>
      </p:sp>
      <p:sp>
        <p:nvSpPr>
          <p:cNvPr id="18" name="Rectangle 17">
            <a:extLst>
              <a:ext uri="{FF2B5EF4-FFF2-40B4-BE49-F238E27FC236}">
                <a16:creationId xmlns:a16="http://schemas.microsoft.com/office/drawing/2014/main" id="{E7F56816-9A43-1D38-D8A1-D3683CA4D96C}"/>
              </a:ext>
            </a:extLst>
          </p:cNvPr>
          <p:cNvSpPr/>
          <p:nvPr/>
        </p:nvSpPr>
        <p:spPr>
          <a:xfrm>
            <a:off x="8346991" y="5489938"/>
            <a:ext cx="3248946" cy="1077218"/>
          </a:xfrm>
          <a:prstGeom prst="rect">
            <a:avLst/>
          </a:prstGeom>
        </p:spPr>
        <p:txBody>
          <a:bodyPr wrap="square" lIns="0" tIns="0" rIns="0" bIns="0" anchor="t">
            <a:spAutoFit/>
          </a:bodyPr>
          <a:lstStyle/>
          <a:p>
            <a:pPr marL="171450" indent="-171450" algn="just">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Establishing a formal process for leave applications can ensure smooth operations during driver absences. If a driver takes leave, they could be asked to provide a temporary replacement driver.</a:t>
            </a:r>
          </a:p>
        </p:txBody>
      </p:sp>
      <p:sp>
        <p:nvSpPr>
          <p:cNvPr id="19" name="Rectangle 18">
            <a:extLst>
              <a:ext uri="{FF2B5EF4-FFF2-40B4-BE49-F238E27FC236}">
                <a16:creationId xmlns:a16="http://schemas.microsoft.com/office/drawing/2014/main" id="{C0A32F8D-A309-9C39-DAAD-4390F4A17EE4}"/>
              </a:ext>
            </a:extLst>
          </p:cNvPr>
          <p:cNvSpPr/>
          <p:nvPr/>
        </p:nvSpPr>
        <p:spPr>
          <a:xfrm>
            <a:off x="8347674" y="5127595"/>
            <a:ext cx="3248946" cy="245203"/>
          </a:xfrm>
          <a:prstGeom prst="rect">
            <a:avLst/>
          </a:prstGeom>
        </p:spPr>
        <p:txBody>
          <a:bodyPr wrap="square" lIns="0" tIns="0" rIns="0" bIns="0" anchor="t">
            <a:spAutoFit/>
          </a:bodyPr>
          <a:lstStyle/>
          <a:p>
            <a:r>
              <a:rPr lang="en-US" sz="1600" b="1" cap="all" dirty="0">
                <a:solidFill>
                  <a:schemeClr val="tx1">
                    <a:lumMod val="75000"/>
                    <a:lumOff val="25000"/>
                  </a:schemeClr>
                </a:solidFill>
                <a:cs typeface="Segoe UI" panose="020B0502040204020203" pitchFamily="34" charset="0"/>
              </a:rPr>
              <a:t>Formal Leave Process</a:t>
            </a:r>
          </a:p>
        </p:txBody>
      </p:sp>
    </p:spTree>
    <p:extLst>
      <p:ext uri="{BB962C8B-B14F-4D97-AF65-F5344CB8AC3E}">
        <p14:creationId xmlns:p14="http://schemas.microsoft.com/office/powerpoint/2010/main" val="7273641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2A21665-C64F-4BDA-B2DE-442D70605718}"/>
              </a:ext>
              <a:ext uri="{C183D7F6-B498-43B3-948B-1728B52AA6E4}">
                <adec:decorative xmlns:adec="http://schemas.microsoft.com/office/drawing/2017/decorative" val="1"/>
              </a:ext>
            </a:extLst>
          </p:cNvPr>
          <p:cNvGrpSpPr/>
          <p:nvPr/>
        </p:nvGrpSpPr>
        <p:grpSpPr>
          <a:xfrm>
            <a:off x="4325258" y="1544068"/>
            <a:ext cx="3541486" cy="3769865"/>
            <a:chOff x="4325258" y="1229517"/>
            <a:chExt cx="3541486" cy="3769865"/>
          </a:xfrm>
        </p:grpSpPr>
        <p:sp>
          <p:nvSpPr>
            <p:cNvPr id="12" name="Diamond 11">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Diamond 12">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Title 1">
            <a:extLst>
              <a:ext uri="{FF2B5EF4-FFF2-40B4-BE49-F238E27FC236}">
                <a16:creationId xmlns:a16="http://schemas.microsoft.com/office/drawing/2014/main" id="{FA061601-468D-486D-B8EE-42BD1BE3ADCC}"/>
              </a:ext>
            </a:extLst>
          </p:cNvPr>
          <p:cNvSpPr>
            <a:spLocks noGrp="1"/>
          </p:cNvSpPr>
          <p:nvPr>
            <p:ph type="ctrTitle"/>
          </p:nvPr>
        </p:nvSpPr>
        <p:spPr>
          <a:xfrm>
            <a:off x="1524000" y="2930403"/>
            <a:ext cx="9144000" cy="997196"/>
          </a:xfrm>
        </p:spPr>
        <p:txBody>
          <a:bodyPr lIns="0" tIns="0" rIns="0" bIns="0" anchor="ctr">
            <a:spAutoFit/>
          </a:bodyPr>
          <a:lstStyle/>
          <a:p>
            <a:r>
              <a:rPr lang="en-US" sz="7200" b="1" dirty="0">
                <a:solidFill>
                  <a:schemeClr val="bg1"/>
                </a:solidFill>
              </a:rPr>
              <a:t>Thank You</a:t>
            </a:r>
            <a:endParaRPr lang="en-US" sz="7200" dirty="0">
              <a:solidFill>
                <a:schemeClr val="accent4"/>
              </a:solidFill>
            </a:endParaRPr>
          </a:p>
        </p:txBody>
      </p:sp>
    </p:spTree>
    <p:extLst>
      <p:ext uri="{BB962C8B-B14F-4D97-AF65-F5344CB8AC3E}">
        <p14:creationId xmlns:p14="http://schemas.microsoft.com/office/powerpoint/2010/main" val="1923038163"/>
      </p:ext>
    </p:extLst>
  </p:cSld>
  <p:clrMapOvr>
    <a:masterClrMapping/>
  </p:clrMapOvr>
</p:sld>
</file>

<file path=ppt/theme/theme1.xml><?xml version="1.0" encoding="utf-8"?>
<a:theme xmlns:a="http://schemas.openxmlformats.org/drawingml/2006/main" name="Office Theme">
  <a:themeElements>
    <a:clrScheme name="Custom 73">
      <a:dk1>
        <a:srgbClr val="000000"/>
      </a:dk1>
      <a:lt1>
        <a:sysClr val="window" lastClr="FFFFFF"/>
      </a:lt1>
      <a:dk2>
        <a:srgbClr val="585858"/>
      </a:dk2>
      <a:lt2>
        <a:srgbClr val="E3E3E3"/>
      </a:lt2>
      <a:accent1>
        <a:srgbClr val="E20613"/>
      </a:accent1>
      <a:accent2>
        <a:srgbClr val="A9C038"/>
      </a:accent2>
      <a:accent3>
        <a:srgbClr val="11AEC7"/>
      </a:accent3>
      <a:accent4>
        <a:srgbClr val="F59F26"/>
      </a:accent4>
      <a:accent5>
        <a:srgbClr val="0062A9"/>
      </a:accent5>
      <a:accent6>
        <a:srgbClr val="EB6047"/>
      </a:accent6>
      <a:hlink>
        <a:srgbClr val="8ED9F6"/>
      </a:hlink>
      <a:folHlink>
        <a:srgbClr val="C00000"/>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78455520_Project analysis, from 24Slides_SL_V1.potx" id="{55E7247F-78B2-40DB-9AFE-D4DD42FA8F09}" vid="{22E2FD65-A32D-4798-AF43-CE42F250BDD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61A00BBF-EEBB-4E18-B8CB-F926EAAC48F7}">
  <ds:schemaRefs>
    <ds:schemaRef ds:uri="http://schemas.microsoft.com/office/2006/metadata/contentType"/>
    <ds:schemaRef ds:uri="http://schemas.microsoft.com/office/2006/metadata/properties/metaAttributes"/>
    <ds:schemaRef ds:uri="http://www.w3.org/2000/xmlns/"/>
    <ds:schemaRef ds:uri="http://www.w3.org/2001/XMLSchema"/>
    <ds:schemaRef ds:uri="71af3243-3dd4-4a8d-8c0d-dd76da1f02a5"/>
    <ds:schemaRef ds:uri="16c05727-aa75-4e4a-9b5f-8a80a1165891"/>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FD05317-60D6-4B3A-8545-888496D1A8EC}">
  <ds:schemaRefs>
    <ds:schemaRef ds:uri="http://schemas.microsoft.com/sharepoint/v3/contenttype/forms"/>
  </ds:schemaRefs>
</ds:datastoreItem>
</file>

<file path=customXml/itemProps3.xml><?xml version="1.0" encoding="utf-8"?>
<ds:datastoreItem xmlns:ds="http://schemas.openxmlformats.org/officeDocument/2006/customXml" ds:itemID="{EF609EDA-869E-4BE5-AE5D-B898C584B6FF}">
  <ds:schemaRefs>
    <ds:schemaRef ds:uri="http://schemas.microsoft.com/office/2006/metadata/properties"/>
    <ds:schemaRef ds:uri="http://www.w3.org/2000/xmlns/"/>
    <ds:schemaRef ds:uri="71af3243-3dd4-4a8d-8c0d-dd76da1f02a5"/>
    <ds:schemaRef ds:uri="http://www.w3.org/2001/XMLSchema-instanc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Project analysis, from 24Slides</Template>
  <TotalTime>2141</TotalTime>
  <Words>1059</Words>
  <Application>Microsoft Office PowerPoint</Application>
  <PresentationFormat>Widescreen</PresentationFormat>
  <Paragraphs>99</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Century Gothic</vt:lpstr>
      <vt:lpstr>Segoe UI</vt:lpstr>
      <vt:lpstr>Segoe UI Light</vt:lpstr>
      <vt:lpstr>Office Theme</vt:lpstr>
      <vt:lpstr>Logistics Optimization: Loading Trends, Operational Hotspots and Performance Analysis  Presentation</vt:lpstr>
      <vt:lpstr>Project analysis slide 2</vt:lpstr>
      <vt:lpstr>Project analysis slide 3</vt:lpstr>
      <vt:lpstr>Project analysis slide 4</vt:lpstr>
      <vt:lpstr>Project analysis slide 5</vt:lpstr>
      <vt:lpstr>Project analysis slide 10</vt:lpstr>
      <vt:lpstr>Project analysis slide 6</vt:lpstr>
      <vt:lpstr>Project analysis slide 8</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Analysis Presentation</dc:title>
  <dc:creator>Anony Incog</dc:creator>
  <cp:lastModifiedBy>Anony Incog</cp:lastModifiedBy>
  <cp:revision>6</cp:revision>
  <dcterms:created xsi:type="dcterms:W3CDTF">2024-04-17T20:19:05Z</dcterms:created>
  <dcterms:modified xsi:type="dcterms:W3CDTF">2024-09-18T19:19:39Z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